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8" r:id="rId8"/>
    <p:sldId id="277" r:id="rId9"/>
    <p:sldId id="269" r:id="rId10"/>
    <p:sldId id="276" r:id="rId11"/>
    <p:sldId id="27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6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56;&#1077;&#1074;&#1072;&#1079;&#1086;&#1074;&#1086;&#1081;\&#1092;&#1077;&#1089;&#1090;&#1080;&#1074;&#1072;&#1083;&#1100;\2013\2280\630135\&#1055;&#1088;&#1077;&#1079;&#1077;&#1085;&#1090;&#1072;&#1094;&#1080;&#1103;\&#1055;&#1088;&#1080;&#1083;&#1086;&#1078;&#1077;&#1085;&#1080;&#1077;%202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286808" cy="242889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классный час, посвященный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Гражданской обороне России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announcement_558c43854ec7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7424754" cy="2143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14282" y="1357298"/>
            <a:ext cx="8072494" cy="2357454"/>
          </a:xfrm>
          <a:prstGeom prst="wedgeEllipseCallout">
            <a:avLst>
              <a:gd name="adj1" fmla="val 46417"/>
              <a:gd name="adj2" fmla="val 7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«Внимание! Говорит штаб гражданской обороны города. Граждане! Произошла авария на комбинате с выбросом сильнодействующего ядовитого вещества - аммиака. ……»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071942"/>
            <a:ext cx="6786610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800" b="1" dirty="0" smtClean="0">
                <a:solidFill>
                  <a:srgbClr val="FF0000"/>
                </a:solidFill>
              </a:rPr>
              <a:t>Действия населения: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Надеть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противогазы или </a:t>
            </a:r>
            <a:r>
              <a:rPr lang="ru-RU" sz="2400" b="1" dirty="0" smtClean="0">
                <a:solidFill>
                  <a:srgbClr val="0070C0"/>
                </a:solidFill>
              </a:rPr>
              <a:t>ватно-марлевые повязки.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Взять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документы.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Выйти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из зоны заражения.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Следовать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безопасное место - убежище.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43768" y="442913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9191" t="4316" r="32721" b="5054"/>
          <a:stretch>
            <a:fillRect/>
          </a:stretch>
        </p:blipFill>
        <p:spPr bwMode="auto">
          <a:xfrm>
            <a:off x="4143372" y="1785926"/>
            <a:ext cx="2071702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1714488"/>
            <a:ext cx="342902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Общевойсковой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защитный комплект (ОЗК)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предназначен для защиты человека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 l="8399" r="10414"/>
          <a:stretch>
            <a:fillRect/>
          </a:stretch>
        </p:blipFill>
        <p:spPr bwMode="auto">
          <a:xfrm>
            <a:off x="6429388" y="1785926"/>
            <a:ext cx="2071702" cy="44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8665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3429000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4643446"/>
            <a:ext cx="857256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Каждый из вас должен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помнить о своей безопасности,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 уметь уберечь себя и близких от беды в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любой жизненной  ситуации.</a:t>
            </a:r>
            <a:endParaRPr lang="ru-RU" sz="2800" b="1" i="1" dirty="0" smtClean="0"/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736"/>
            <a:ext cx="5357850" cy="28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87154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Гражданская оборона  - </a:t>
            </a:r>
            <a:r>
              <a:rPr lang="ru-RU" dirty="0" smtClean="0"/>
              <a:t>это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система мер</a:t>
            </a:r>
            <a:r>
              <a:rPr lang="ru-RU" sz="2000" dirty="0" smtClean="0"/>
              <a:t>, направленных  </a:t>
            </a:r>
            <a:r>
              <a:rPr lang="ru-RU" sz="2000" dirty="0" smtClean="0">
                <a:solidFill>
                  <a:srgbClr val="0070C0"/>
                </a:solidFill>
              </a:rPr>
              <a:t>на подготовку </a:t>
            </a:r>
            <a:r>
              <a:rPr lang="ru-RU" dirty="0" smtClean="0"/>
              <a:t>к защите и </a:t>
            </a:r>
            <a:r>
              <a:rPr lang="ru-RU" dirty="0" smtClean="0">
                <a:solidFill>
                  <a:srgbClr val="0070C0"/>
                </a:solidFill>
              </a:rPr>
              <a:t>защиту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населения</a:t>
            </a:r>
            <a:r>
              <a:rPr lang="ru-RU" dirty="0" smtClean="0"/>
              <a:t>, материальных и культурных </a:t>
            </a:r>
            <a:r>
              <a:rPr lang="ru-RU" dirty="0" smtClean="0">
                <a:solidFill>
                  <a:srgbClr val="0070C0"/>
                </a:solidFill>
              </a:rPr>
              <a:t>ценностей </a:t>
            </a:r>
            <a:r>
              <a:rPr lang="ru-RU" dirty="0" smtClean="0"/>
              <a:t>на территории Российской Федерации </a:t>
            </a:r>
            <a:r>
              <a:rPr lang="ru-RU" dirty="0" smtClean="0">
                <a:solidFill>
                  <a:srgbClr val="0070C0"/>
                </a:solidFill>
              </a:rPr>
              <a:t>от опасностей, </a:t>
            </a:r>
            <a:r>
              <a:rPr lang="ru-RU" dirty="0" smtClean="0"/>
              <a:t>возникающих </a:t>
            </a:r>
            <a:r>
              <a:rPr lang="ru-RU" dirty="0" smtClean="0">
                <a:solidFill>
                  <a:srgbClr val="0070C0"/>
                </a:solidFill>
              </a:rPr>
              <a:t>во время военных действий.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Создана </a:t>
            </a:r>
            <a:r>
              <a:rPr lang="ru-RU" dirty="0" smtClean="0"/>
              <a:t>она была </a:t>
            </a:r>
            <a:r>
              <a:rPr lang="ru-RU" sz="2000" b="1" dirty="0" smtClean="0">
                <a:solidFill>
                  <a:srgbClr val="FF0000"/>
                </a:solidFill>
              </a:rPr>
              <a:t>4 октября 1932 года </a:t>
            </a:r>
            <a:r>
              <a:rPr lang="ru-RU" dirty="0" smtClean="0"/>
              <a:t>и называлась </a:t>
            </a:r>
            <a:r>
              <a:rPr lang="ru-RU" dirty="0" smtClean="0">
                <a:solidFill>
                  <a:srgbClr val="FF0000"/>
                </a:solidFill>
              </a:rPr>
              <a:t>общесоюзная система противопожарной обороны, </a:t>
            </a:r>
            <a:r>
              <a:rPr lang="ru-RU" dirty="0" smtClean="0"/>
              <a:t>а в </a:t>
            </a:r>
            <a:r>
              <a:rPr lang="ru-RU" dirty="0" smtClean="0">
                <a:solidFill>
                  <a:srgbClr val="0070C0"/>
                </a:solidFill>
              </a:rPr>
              <a:t>1961</a:t>
            </a:r>
            <a:r>
              <a:rPr lang="ru-RU" dirty="0" smtClean="0"/>
              <a:t> году была переименована в </a:t>
            </a:r>
            <a:r>
              <a:rPr lang="ru-RU" dirty="0" smtClean="0">
                <a:solidFill>
                  <a:srgbClr val="0070C0"/>
                </a:solidFill>
              </a:rPr>
              <a:t>гражданскую оборону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настоящее время это отлаженная и эффективно работающая </a:t>
            </a:r>
            <a:r>
              <a:rPr lang="ru-RU" b="1" dirty="0" smtClean="0">
                <a:solidFill>
                  <a:srgbClr val="FF0000"/>
                </a:solidFill>
              </a:rPr>
              <a:t>система, </a:t>
            </a:r>
            <a:r>
              <a:rPr lang="ru-RU" dirty="0" smtClean="0"/>
              <a:t>оказывающая </a:t>
            </a:r>
            <a:r>
              <a:rPr lang="ru-RU" b="1" dirty="0" smtClean="0">
                <a:solidFill>
                  <a:srgbClr val="FF0000"/>
                </a:solidFill>
              </a:rPr>
              <a:t>экстренную помощь при </a:t>
            </a:r>
            <a:r>
              <a:rPr lang="ru-RU" b="1" dirty="0" smtClean="0">
                <a:solidFill>
                  <a:srgbClr val="0070C0"/>
                </a:solidFill>
              </a:rPr>
              <a:t>форс-мажорных ситуациях </a:t>
            </a:r>
            <a:r>
              <a:rPr lang="ru-RU" dirty="0" smtClean="0"/>
              <a:t>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только в нашей стране, но и за рубежом. В ее состав входят </a:t>
            </a:r>
            <a:r>
              <a:rPr lang="ru-RU" b="1" dirty="0" smtClean="0"/>
              <a:t>противопожарная служба, войска гражданской обороны, авиация</a:t>
            </a:r>
            <a:r>
              <a:rPr lang="ru-RU" dirty="0" smtClean="0"/>
              <a:t>, </a:t>
            </a:r>
            <a:r>
              <a:rPr lang="ru-RU" b="1" dirty="0" smtClean="0"/>
              <a:t>поисково-спасательные подразделения</a:t>
            </a:r>
            <a:r>
              <a:rPr lang="ru-RU" dirty="0" smtClean="0"/>
              <a:t>, работающие в круглосуточном режиме реагирования на чрезвычайные происшествия. </a:t>
            </a:r>
          </a:p>
        </p:txBody>
      </p:sp>
      <p:pic>
        <p:nvPicPr>
          <p:cNvPr id="2050" name="Picture 2" descr="C:\Documents and Settings\Оксана\Мои документы\ОКСАНА 2012-13\Воспит работа 2012-13 4 кл\МЧС\самолёт М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643446"/>
            <a:ext cx="2957533" cy="1928826"/>
          </a:xfrm>
          <a:prstGeom prst="rect">
            <a:avLst/>
          </a:prstGeom>
          <a:noFill/>
        </p:spPr>
      </p:pic>
      <p:pic>
        <p:nvPicPr>
          <p:cNvPr id="2051" name="Picture 3" descr="C:\Documents and Settings\Оксана\Мои документы\ОКСАНА 2012-13\Воспит работа 2012-13 4 кл\МЧС\техника М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14884"/>
            <a:ext cx="3024090" cy="1857388"/>
          </a:xfrm>
          <a:prstGeom prst="rect">
            <a:avLst/>
          </a:prstGeom>
          <a:noFill/>
        </p:spPr>
      </p:pic>
      <p:pic>
        <p:nvPicPr>
          <p:cNvPr id="12" name="Рисунок 11" descr="/upload/Mi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643446"/>
            <a:ext cx="1785950" cy="19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b="1" dirty="0" smtClean="0">
                <a:solidFill>
                  <a:srgbClr val="0070C0"/>
                </a:solidFill>
              </a:rPr>
              <a:t>(ГО) </a:t>
            </a:r>
            <a:r>
              <a:rPr lang="ru-RU" dirty="0" smtClean="0"/>
              <a:t>является одной из важнейших функций государства.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</a:t>
            </a:r>
            <a:r>
              <a:rPr lang="ru-RU" dirty="0" smtClean="0"/>
              <a:t> обеспечивает </a:t>
            </a:r>
            <a:r>
              <a:rPr lang="ru-RU" b="1" dirty="0" smtClean="0">
                <a:solidFill>
                  <a:srgbClr val="FF0000"/>
                </a:solidFill>
              </a:rPr>
              <a:t>оборонное строительство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безопасность населения </a:t>
            </a:r>
            <a:r>
              <a:rPr lang="ru-RU" dirty="0" smtClean="0"/>
              <a:t>страны.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643050"/>
            <a:ext cx="3841166" cy="21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71942"/>
            <a:ext cx="3857652" cy="23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714488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Первыми серьёзными испытаниями </a:t>
            </a:r>
            <a:r>
              <a:rPr lang="ru-RU" b="1" dirty="0" smtClean="0">
                <a:solidFill>
                  <a:srgbClr val="0070C0"/>
                </a:solidFill>
              </a:rPr>
              <a:t>гражданской обороны </a:t>
            </a:r>
            <a:r>
              <a:rPr lang="ru-RU" dirty="0" smtClean="0"/>
              <a:t>стала </a:t>
            </a:r>
            <a:r>
              <a:rPr lang="ru-RU" b="1" dirty="0" smtClean="0">
                <a:solidFill>
                  <a:srgbClr val="FF0000"/>
                </a:solidFill>
              </a:rPr>
              <a:t>Великая Отечественная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143380"/>
            <a:ext cx="3812917" cy="251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1680794"/>
            <a:ext cx="3714776" cy="2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Подразделения противовоздушной обороны во время Великой Отечественной войны </a:t>
            </a:r>
            <a:r>
              <a:rPr lang="ru-RU" b="1" dirty="0" smtClean="0">
                <a:solidFill>
                  <a:srgbClr val="0070C0"/>
                </a:solidFill>
              </a:rPr>
              <a:t>обезвредили</a:t>
            </a:r>
            <a:r>
              <a:rPr lang="ru-RU" b="1" dirty="0" smtClean="0"/>
              <a:t>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40 тысяч </a:t>
            </a:r>
            <a:r>
              <a:rPr lang="ru-RU" dirty="0" smtClean="0"/>
              <a:t>зажигательных </a:t>
            </a:r>
            <a:r>
              <a:rPr lang="ru-RU" b="1" dirty="0" smtClean="0">
                <a:solidFill>
                  <a:srgbClr val="0070C0"/>
                </a:solidFill>
              </a:rPr>
              <a:t>бомб</a:t>
            </a:r>
            <a:r>
              <a:rPr lang="ru-RU" dirty="0" smtClean="0"/>
              <a:t>, потушили </a:t>
            </a:r>
            <a:r>
              <a:rPr lang="ru-RU" b="1" dirty="0" smtClean="0">
                <a:solidFill>
                  <a:srgbClr val="0070C0"/>
                </a:solidFill>
              </a:rPr>
              <a:t>2700 пожаров</a:t>
            </a:r>
            <a:r>
              <a:rPr lang="ru-RU" dirty="0" smtClean="0"/>
              <a:t>, ликвидировали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 тысячи крупных аварий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57161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000504"/>
            <a:ext cx="3270552" cy="26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В те годы впервые была организована </a:t>
            </a:r>
            <a:r>
              <a:rPr lang="ru-RU" b="1" dirty="0" smtClean="0">
                <a:solidFill>
                  <a:srgbClr val="0070C0"/>
                </a:solidFill>
              </a:rPr>
              <a:t>система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защиты населения</a:t>
            </a:r>
            <a:r>
              <a:rPr lang="ru-RU" dirty="0" smtClean="0"/>
              <a:t>, которая </a:t>
            </a:r>
            <a:r>
              <a:rPr lang="ru-RU" b="1" dirty="0" smtClean="0">
                <a:solidFill>
                  <a:srgbClr val="0070C0"/>
                </a:solidFill>
              </a:rPr>
              <a:t>сохранила жизни </a:t>
            </a:r>
            <a:r>
              <a:rPr lang="ru-RU" dirty="0" smtClean="0"/>
              <a:t>тысячам мирных граждан.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428736"/>
            <a:ext cx="3500442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4000504"/>
            <a:ext cx="3932681" cy="2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643050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000504"/>
            <a:ext cx="3571900" cy="24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1571612"/>
            <a:ext cx="45005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Одними из задач гражданской обороны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являются: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способам защиты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опасностей, возникающих в результате чрезвычайных ситуаций.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Оповещение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об опасности.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357950" y="4500570"/>
            <a:ext cx="2428892" cy="18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071802" y="1571612"/>
            <a:ext cx="5929354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оповещения ГО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военное время)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 «Воздушная опасность»</a:t>
            </a: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Сигнал «Отбой воздушной опасности»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химическая заражения»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радиоактивного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заражения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3143272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358082" y="928670"/>
            <a:ext cx="1421617" cy="10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1357298"/>
            <a:ext cx="8286808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должен знать каждый!  </a:t>
            </a:r>
          </a:p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гражданской обороны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мирное время)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Единый предупредительный сигнал – </a:t>
            </a:r>
          </a:p>
          <a:p>
            <a:pPr marL="8572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 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е     в с е м!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2. Способ передачи – </a:t>
            </a:r>
            <a:r>
              <a:rPr lang="ru-RU" sz="2800" b="1" dirty="0" smtClean="0">
                <a:solidFill>
                  <a:srgbClr val="0070C0"/>
                </a:solidFill>
              </a:rPr>
              <a:t>сиренами, производственными и транспортными гудками</a:t>
            </a:r>
          </a:p>
          <a:p>
            <a:pPr marL="342900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Действия по сигналу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включить радио,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телеприёмник для прослушивания экстренного сообщения.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458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классный час, посвященный Гражданской обороне России   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Кл. ч. Гражданской обороне 80 лет.</dc:subject>
  <dc:creator>Скитиба О. В.</dc:creator>
  <cp:lastModifiedBy>Вакансия - Козлова Е.В.</cp:lastModifiedBy>
  <cp:revision>100</cp:revision>
  <dcterms:modified xsi:type="dcterms:W3CDTF">2022-09-29T12:59:03Z</dcterms:modified>
</cp:coreProperties>
</file>