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58" r:id="rId4"/>
    <p:sldId id="259" r:id="rId5"/>
    <p:sldId id="260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1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12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58269F-B1C8-4472-BF99-3A99F78CCE8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88E81AC-4193-4BA9-943A-DBA01B96D15E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Montserrat Medium" pitchFamily="2" charset="-52"/>
            </a:rPr>
            <a:t>Организационно-управленческая деятельность</a:t>
          </a:r>
          <a:endParaRPr lang="ru-RU" dirty="0">
            <a:solidFill>
              <a:schemeClr val="tx1"/>
            </a:solidFill>
            <a:latin typeface="Montserrat Medium" pitchFamily="2" charset="-52"/>
          </a:endParaRPr>
        </a:p>
      </dgm:t>
    </dgm:pt>
    <dgm:pt modelId="{7FC9114A-702B-4635-9FE2-0881091BCAAA}" type="parTrans" cxnId="{650A7DE9-CBD7-47E7-A210-64054C5EF9D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548EEAF-9116-4DD7-952B-3FC7AA42FDDD}" type="sibTrans" cxnId="{650A7DE9-CBD7-47E7-A210-64054C5EF9D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EC462E4-7161-4EED-A8EF-5755A1B860B8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Montserrat Medium" pitchFamily="2" charset="-52"/>
            </a:rPr>
            <a:t>Мероприятия по совершенствованию и организации методической поддержки педагогов по вопросам формирования и оценки функциональной грамотности</a:t>
          </a:r>
          <a:endParaRPr lang="ru-RU" dirty="0">
            <a:solidFill>
              <a:schemeClr val="tx1"/>
            </a:solidFill>
            <a:latin typeface="Montserrat Medium" pitchFamily="2" charset="-52"/>
          </a:endParaRPr>
        </a:p>
      </dgm:t>
    </dgm:pt>
    <dgm:pt modelId="{F8C9EDB4-96B9-43B1-BB3E-3F2B1EC7F105}" type="parTrans" cxnId="{75E739DD-5632-460A-8D4E-CC66892D40C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D8D2FF1-9820-4A2E-AE4B-CCA994186833}" type="sibTrans" cxnId="{75E739DD-5632-460A-8D4E-CC66892D40C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BDD89B6-C9F6-4C6C-A90B-DD58A625EBEC}">
      <dgm:prSet phldrT="[Текст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Montserrat Medium" pitchFamily="2" charset="-52"/>
            </a:rPr>
            <a:t>Мероприятия по обсуждению и распространению эффективных практик по формированию и оценке функциональной грамотности обучающихся </a:t>
          </a:r>
          <a:endParaRPr lang="ru-RU" dirty="0">
            <a:solidFill>
              <a:schemeClr val="tx1"/>
            </a:solidFill>
            <a:latin typeface="Montserrat Medium" pitchFamily="2" charset="-52"/>
          </a:endParaRPr>
        </a:p>
      </dgm:t>
    </dgm:pt>
    <dgm:pt modelId="{EE31A833-9779-4A12-9E5F-AAF51021FE63}" type="parTrans" cxnId="{3D84058D-CC29-4EE7-A457-FA746D44470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28E8499-9F5A-442E-8D64-37D8A75B52DC}" type="sibTrans" cxnId="{3D84058D-CC29-4EE7-A457-FA746D44470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EDD4352-E232-4982-ACF6-3B3EB4081F1D}" type="pres">
      <dgm:prSet presAssocID="{8458269F-B1C8-4472-BF99-3A99F78CCE8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AA1B116-66DB-4203-AD44-8FE33CF73A53}" type="pres">
      <dgm:prSet presAssocID="{8458269F-B1C8-4472-BF99-3A99F78CCE88}" presName="Name1" presStyleCnt="0"/>
      <dgm:spPr/>
    </dgm:pt>
    <dgm:pt modelId="{A8983B8B-72B7-43A5-9D09-5F09C9D8EDF7}" type="pres">
      <dgm:prSet presAssocID="{8458269F-B1C8-4472-BF99-3A99F78CCE88}" presName="cycle" presStyleCnt="0"/>
      <dgm:spPr/>
    </dgm:pt>
    <dgm:pt modelId="{8D190747-2808-4B57-85D8-6486E14FFB91}" type="pres">
      <dgm:prSet presAssocID="{8458269F-B1C8-4472-BF99-3A99F78CCE88}" presName="srcNode" presStyleLbl="node1" presStyleIdx="0" presStyleCnt="3"/>
      <dgm:spPr/>
    </dgm:pt>
    <dgm:pt modelId="{D3B07897-6A6D-4988-98E0-57A2B943C6BD}" type="pres">
      <dgm:prSet presAssocID="{8458269F-B1C8-4472-BF99-3A99F78CCE88}" presName="conn" presStyleLbl="parChTrans1D2" presStyleIdx="0" presStyleCnt="1"/>
      <dgm:spPr/>
      <dgm:t>
        <a:bodyPr/>
        <a:lstStyle/>
        <a:p>
          <a:endParaRPr lang="ru-RU"/>
        </a:p>
      </dgm:t>
    </dgm:pt>
    <dgm:pt modelId="{1E9DE9BF-E837-405F-BA02-2AD226BB4B15}" type="pres">
      <dgm:prSet presAssocID="{8458269F-B1C8-4472-BF99-3A99F78CCE88}" presName="extraNode" presStyleLbl="node1" presStyleIdx="0" presStyleCnt="3"/>
      <dgm:spPr/>
    </dgm:pt>
    <dgm:pt modelId="{5816DEE4-9FE3-44CB-8699-2E0F68DA3DCF}" type="pres">
      <dgm:prSet presAssocID="{8458269F-B1C8-4472-BF99-3A99F78CCE88}" presName="dstNode" presStyleLbl="node1" presStyleIdx="0" presStyleCnt="3"/>
      <dgm:spPr/>
    </dgm:pt>
    <dgm:pt modelId="{F293DD62-104C-4825-946C-08D777D99765}" type="pres">
      <dgm:prSet presAssocID="{C88E81AC-4193-4BA9-943A-DBA01B96D15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3C4F6B-C0CD-43B7-B42C-6B130796EAF8}" type="pres">
      <dgm:prSet presAssocID="{C88E81AC-4193-4BA9-943A-DBA01B96D15E}" presName="accent_1" presStyleCnt="0"/>
      <dgm:spPr/>
    </dgm:pt>
    <dgm:pt modelId="{DDB59262-5A4D-4001-80D5-C56D9AA39976}" type="pres">
      <dgm:prSet presAssocID="{C88E81AC-4193-4BA9-943A-DBA01B96D15E}" presName="accentRepeatNode" presStyleLbl="solidFgAcc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DC97C97-1AAE-4DA6-91AA-4ABC105073EB}" type="pres">
      <dgm:prSet presAssocID="{9EC462E4-7161-4EED-A8EF-5755A1B860B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1ABDC-8628-4EB4-A3DE-F8411C645FDF}" type="pres">
      <dgm:prSet presAssocID="{9EC462E4-7161-4EED-A8EF-5755A1B860B8}" presName="accent_2" presStyleCnt="0"/>
      <dgm:spPr/>
    </dgm:pt>
    <dgm:pt modelId="{109BB9EF-E95D-49F5-95B2-B4005D8F3777}" type="pres">
      <dgm:prSet presAssocID="{9EC462E4-7161-4EED-A8EF-5755A1B860B8}" presName="accentRepeatNode" presStyleLbl="solidFgAcc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5ACFC03-2DB7-43C7-84D8-81F80A6A661E}" type="pres">
      <dgm:prSet presAssocID="{1BDD89B6-C9F6-4C6C-A90B-DD58A625EBEC}" presName="text_3" presStyleLbl="node1" presStyleIdx="2" presStyleCnt="3" custLinFactNeighborX="11811" custLinFactNeighborY="1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18D9C-5A19-4469-A6A5-5A342523F1FE}" type="pres">
      <dgm:prSet presAssocID="{1BDD89B6-C9F6-4C6C-A90B-DD58A625EBEC}" presName="accent_3" presStyleCnt="0"/>
      <dgm:spPr/>
    </dgm:pt>
    <dgm:pt modelId="{9A3F7092-9DB6-4B0C-B3B7-C1BB0BA1C51B}" type="pres">
      <dgm:prSet presAssocID="{1BDD89B6-C9F6-4C6C-A90B-DD58A625EBEC}" presName="accentRepeatNode" presStyleLbl="solidFgAcc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12D71A1D-CF64-49BA-AAF4-713F5A3612A3}" type="presOf" srcId="{9EC462E4-7161-4EED-A8EF-5755A1B860B8}" destId="{8DC97C97-1AAE-4DA6-91AA-4ABC105073EB}" srcOrd="0" destOrd="0" presId="urn:microsoft.com/office/officeart/2008/layout/VerticalCurvedList"/>
    <dgm:cxn modelId="{75E739DD-5632-460A-8D4E-CC66892D40C0}" srcId="{8458269F-B1C8-4472-BF99-3A99F78CCE88}" destId="{9EC462E4-7161-4EED-A8EF-5755A1B860B8}" srcOrd="1" destOrd="0" parTransId="{F8C9EDB4-96B9-43B1-BB3E-3F2B1EC7F105}" sibTransId="{BD8D2FF1-9820-4A2E-AE4B-CCA994186833}"/>
    <dgm:cxn modelId="{59BDA2A2-CB5B-4158-9654-CA633B6E47FB}" type="presOf" srcId="{C88E81AC-4193-4BA9-943A-DBA01B96D15E}" destId="{F293DD62-104C-4825-946C-08D777D99765}" srcOrd="0" destOrd="0" presId="urn:microsoft.com/office/officeart/2008/layout/VerticalCurvedList"/>
    <dgm:cxn modelId="{47BB7873-D7BD-435D-BA55-619DFDB0977E}" type="presOf" srcId="{1BDD89B6-C9F6-4C6C-A90B-DD58A625EBEC}" destId="{45ACFC03-2DB7-43C7-84D8-81F80A6A661E}" srcOrd="0" destOrd="0" presId="urn:microsoft.com/office/officeart/2008/layout/VerticalCurvedList"/>
    <dgm:cxn modelId="{D48C1B87-0B45-4446-9546-4292C837EFB3}" type="presOf" srcId="{2548EEAF-9116-4DD7-952B-3FC7AA42FDDD}" destId="{D3B07897-6A6D-4988-98E0-57A2B943C6BD}" srcOrd="0" destOrd="0" presId="urn:microsoft.com/office/officeart/2008/layout/VerticalCurvedList"/>
    <dgm:cxn modelId="{C3EB924E-EF72-4B32-8B59-DFCFFE9DBDD6}" type="presOf" srcId="{8458269F-B1C8-4472-BF99-3A99F78CCE88}" destId="{3EDD4352-E232-4982-ACF6-3B3EB4081F1D}" srcOrd="0" destOrd="0" presId="urn:microsoft.com/office/officeart/2008/layout/VerticalCurvedList"/>
    <dgm:cxn modelId="{650A7DE9-CBD7-47E7-A210-64054C5EF9D7}" srcId="{8458269F-B1C8-4472-BF99-3A99F78CCE88}" destId="{C88E81AC-4193-4BA9-943A-DBA01B96D15E}" srcOrd="0" destOrd="0" parTransId="{7FC9114A-702B-4635-9FE2-0881091BCAAA}" sibTransId="{2548EEAF-9116-4DD7-952B-3FC7AA42FDDD}"/>
    <dgm:cxn modelId="{3D84058D-CC29-4EE7-A457-FA746D444707}" srcId="{8458269F-B1C8-4472-BF99-3A99F78CCE88}" destId="{1BDD89B6-C9F6-4C6C-A90B-DD58A625EBEC}" srcOrd="2" destOrd="0" parTransId="{EE31A833-9779-4A12-9E5F-AAF51021FE63}" sibTransId="{D28E8499-9F5A-442E-8D64-37D8A75B52DC}"/>
    <dgm:cxn modelId="{712EAB45-0AE6-4F0C-9475-C9FD35B4067A}" type="presParOf" srcId="{3EDD4352-E232-4982-ACF6-3B3EB4081F1D}" destId="{0AA1B116-66DB-4203-AD44-8FE33CF73A53}" srcOrd="0" destOrd="0" presId="urn:microsoft.com/office/officeart/2008/layout/VerticalCurvedList"/>
    <dgm:cxn modelId="{696ED2AF-E8E5-4A60-BD3C-430FF900DB04}" type="presParOf" srcId="{0AA1B116-66DB-4203-AD44-8FE33CF73A53}" destId="{A8983B8B-72B7-43A5-9D09-5F09C9D8EDF7}" srcOrd="0" destOrd="0" presId="urn:microsoft.com/office/officeart/2008/layout/VerticalCurvedList"/>
    <dgm:cxn modelId="{0383E953-3141-45C0-A3D9-0CA2DB3159B1}" type="presParOf" srcId="{A8983B8B-72B7-43A5-9D09-5F09C9D8EDF7}" destId="{8D190747-2808-4B57-85D8-6486E14FFB91}" srcOrd="0" destOrd="0" presId="urn:microsoft.com/office/officeart/2008/layout/VerticalCurvedList"/>
    <dgm:cxn modelId="{4BBA7D48-1723-41B4-AE8E-C4990259AB1F}" type="presParOf" srcId="{A8983B8B-72B7-43A5-9D09-5F09C9D8EDF7}" destId="{D3B07897-6A6D-4988-98E0-57A2B943C6BD}" srcOrd="1" destOrd="0" presId="urn:microsoft.com/office/officeart/2008/layout/VerticalCurvedList"/>
    <dgm:cxn modelId="{0A0BEF93-8B25-45D5-8221-6B2C38852661}" type="presParOf" srcId="{A8983B8B-72B7-43A5-9D09-5F09C9D8EDF7}" destId="{1E9DE9BF-E837-405F-BA02-2AD226BB4B15}" srcOrd="2" destOrd="0" presId="urn:microsoft.com/office/officeart/2008/layout/VerticalCurvedList"/>
    <dgm:cxn modelId="{9BEACC5E-073F-4F19-8915-A04979884BB1}" type="presParOf" srcId="{A8983B8B-72B7-43A5-9D09-5F09C9D8EDF7}" destId="{5816DEE4-9FE3-44CB-8699-2E0F68DA3DCF}" srcOrd="3" destOrd="0" presId="urn:microsoft.com/office/officeart/2008/layout/VerticalCurvedList"/>
    <dgm:cxn modelId="{C8D4C516-C537-4D44-8BE7-64521EEBF064}" type="presParOf" srcId="{0AA1B116-66DB-4203-AD44-8FE33CF73A53}" destId="{F293DD62-104C-4825-946C-08D777D99765}" srcOrd="1" destOrd="0" presId="urn:microsoft.com/office/officeart/2008/layout/VerticalCurvedList"/>
    <dgm:cxn modelId="{42B0DFCD-127A-4855-A79F-493F58A23E63}" type="presParOf" srcId="{0AA1B116-66DB-4203-AD44-8FE33CF73A53}" destId="{2B3C4F6B-C0CD-43B7-B42C-6B130796EAF8}" srcOrd="2" destOrd="0" presId="urn:microsoft.com/office/officeart/2008/layout/VerticalCurvedList"/>
    <dgm:cxn modelId="{0C0D87A5-D97A-47FF-825B-05F17292F27C}" type="presParOf" srcId="{2B3C4F6B-C0CD-43B7-B42C-6B130796EAF8}" destId="{DDB59262-5A4D-4001-80D5-C56D9AA39976}" srcOrd="0" destOrd="0" presId="urn:microsoft.com/office/officeart/2008/layout/VerticalCurvedList"/>
    <dgm:cxn modelId="{005D0115-AD60-4A42-A571-E0ACFD85D022}" type="presParOf" srcId="{0AA1B116-66DB-4203-AD44-8FE33CF73A53}" destId="{8DC97C97-1AAE-4DA6-91AA-4ABC105073EB}" srcOrd="3" destOrd="0" presId="urn:microsoft.com/office/officeart/2008/layout/VerticalCurvedList"/>
    <dgm:cxn modelId="{E2B212BD-4737-4E31-B080-974483549CB6}" type="presParOf" srcId="{0AA1B116-66DB-4203-AD44-8FE33CF73A53}" destId="{3251ABDC-8628-4EB4-A3DE-F8411C645FDF}" srcOrd="4" destOrd="0" presId="urn:microsoft.com/office/officeart/2008/layout/VerticalCurvedList"/>
    <dgm:cxn modelId="{8E5E293A-B42A-4C21-97F6-8C55D5D66DE2}" type="presParOf" srcId="{3251ABDC-8628-4EB4-A3DE-F8411C645FDF}" destId="{109BB9EF-E95D-49F5-95B2-B4005D8F3777}" srcOrd="0" destOrd="0" presId="urn:microsoft.com/office/officeart/2008/layout/VerticalCurvedList"/>
    <dgm:cxn modelId="{D1EEEFE1-3114-4553-A13A-EF335523C92E}" type="presParOf" srcId="{0AA1B116-66DB-4203-AD44-8FE33CF73A53}" destId="{45ACFC03-2DB7-43C7-84D8-81F80A6A661E}" srcOrd="5" destOrd="0" presId="urn:microsoft.com/office/officeart/2008/layout/VerticalCurvedList"/>
    <dgm:cxn modelId="{D9DE7B5F-BB97-482E-9A03-F970B543DE31}" type="presParOf" srcId="{0AA1B116-66DB-4203-AD44-8FE33CF73A53}" destId="{C8B18D9C-5A19-4469-A6A5-5A342523F1FE}" srcOrd="6" destOrd="0" presId="urn:microsoft.com/office/officeart/2008/layout/VerticalCurvedList"/>
    <dgm:cxn modelId="{ED2A8702-6C9F-48E8-BC67-998DF9F1903C}" type="presParOf" srcId="{C8B18D9C-5A19-4469-A6A5-5A342523F1FE}" destId="{9A3F7092-9DB6-4B0C-B3B7-C1BB0BA1C51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07897-6A6D-4988-98E0-57A2B943C6BD}">
      <dsp:nvSpPr>
        <dsp:cNvPr id="0" name=""/>
        <dsp:cNvSpPr/>
      </dsp:nvSpPr>
      <dsp:spPr>
        <a:xfrm>
          <a:off x="-4069827" y="-624668"/>
          <a:ext cx="4849737" cy="4849737"/>
        </a:xfrm>
        <a:prstGeom prst="blockArc">
          <a:avLst>
            <a:gd name="adj1" fmla="val 18900000"/>
            <a:gd name="adj2" fmla="val 2700000"/>
            <a:gd name="adj3" fmla="val 445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93DD62-104C-4825-946C-08D777D99765}">
      <dsp:nvSpPr>
        <dsp:cNvPr id="0" name=""/>
        <dsp:cNvSpPr/>
      </dsp:nvSpPr>
      <dsp:spPr>
        <a:xfrm>
          <a:off x="501556" y="360040"/>
          <a:ext cx="4563146" cy="72008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64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  <a:latin typeface="Montserrat Medium" pitchFamily="2" charset="-52"/>
            </a:rPr>
            <a:t>Организационно-управленческая деятельность</a:t>
          </a:r>
          <a:endParaRPr lang="ru-RU" sz="900" kern="1200" dirty="0">
            <a:solidFill>
              <a:schemeClr val="tx1"/>
            </a:solidFill>
            <a:latin typeface="Montserrat Medium" pitchFamily="2" charset="-52"/>
          </a:endParaRPr>
        </a:p>
      </dsp:txBody>
      <dsp:txXfrm>
        <a:off x="501556" y="360040"/>
        <a:ext cx="4563146" cy="720080"/>
      </dsp:txXfrm>
    </dsp:sp>
    <dsp:sp modelId="{DDB59262-5A4D-4001-80D5-C56D9AA39976}">
      <dsp:nvSpPr>
        <dsp:cNvPr id="0" name=""/>
        <dsp:cNvSpPr/>
      </dsp:nvSpPr>
      <dsp:spPr>
        <a:xfrm>
          <a:off x="51506" y="270030"/>
          <a:ext cx="900100" cy="90010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C97C97-1AAE-4DA6-91AA-4ABC105073EB}">
      <dsp:nvSpPr>
        <dsp:cNvPr id="0" name=""/>
        <dsp:cNvSpPr/>
      </dsp:nvSpPr>
      <dsp:spPr>
        <a:xfrm>
          <a:off x="763305" y="1440160"/>
          <a:ext cx="4301397" cy="720080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64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  <a:latin typeface="Montserrat Medium" pitchFamily="2" charset="-52"/>
            </a:rPr>
            <a:t>Мероприятия по совершенствованию и организации методической поддержки педагогов по вопросам формирования и оценки функциональной грамотности</a:t>
          </a:r>
          <a:endParaRPr lang="ru-RU" sz="900" kern="1200" dirty="0">
            <a:solidFill>
              <a:schemeClr val="tx1"/>
            </a:solidFill>
            <a:latin typeface="Montserrat Medium" pitchFamily="2" charset="-52"/>
          </a:endParaRPr>
        </a:p>
      </dsp:txBody>
      <dsp:txXfrm>
        <a:off x="763305" y="1440160"/>
        <a:ext cx="4301397" cy="720080"/>
      </dsp:txXfrm>
    </dsp:sp>
    <dsp:sp modelId="{109BB9EF-E95D-49F5-95B2-B4005D8F3777}">
      <dsp:nvSpPr>
        <dsp:cNvPr id="0" name=""/>
        <dsp:cNvSpPr/>
      </dsp:nvSpPr>
      <dsp:spPr>
        <a:xfrm>
          <a:off x="313255" y="1350149"/>
          <a:ext cx="900100" cy="90010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CFC03-2DB7-43C7-84D8-81F80A6A661E}">
      <dsp:nvSpPr>
        <dsp:cNvPr id="0" name=""/>
        <dsp:cNvSpPr/>
      </dsp:nvSpPr>
      <dsp:spPr>
        <a:xfrm>
          <a:off x="549421" y="2527696"/>
          <a:ext cx="4563146" cy="72008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64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  <a:latin typeface="Montserrat Medium" pitchFamily="2" charset="-52"/>
            </a:rPr>
            <a:t>Мероприятия по обсуждению и распространению эффективных практик по формированию и оценке функциональной грамотности обучающихся </a:t>
          </a:r>
          <a:endParaRPr lang="ru-RU" sz="900" kern="1200" dirty="0">
            <a:solidFill>
              <a:schemeClr val="tx1"/>
            </a:solidFill>
            <a:latin typeface="Montserrat Medium" pitchFamily="2" charset="-52"/>
          </a:endParaRPr>
        </a:p>
      </dsp:txBody>
      <dsp:txXfrm>
        <a:off x="549421" y="2527696"/>
        <a:ext cx="4563146" cy="720080"/>
      </dsp:txXfrm>
    </dsp:sp>
    <dsp:sp modelId="{9A3F7092-9DB6-4B0C-B3B7-C1BB0BA1C51B}">
      <dsp:nvSpPr>
        <dsp:cNvPr id="0" name=""/>
        <dsp:cNvSpPr/>
      </dsp:nvSpPr>
      <dsp:spPr>
        <a:xfrm>
          <a:off x="51506" y="2430270"/>
          <a:ext cx="900100" cy="90010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3EC46-B80A-4922-93CC-DF901B832288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49F1B-F6B8-4642-9C6D-31D38757E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036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79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95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45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3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50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37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76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76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23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73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2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CAF37-8C1A-4DF2-BAED-93BB5733B330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8A1C1-D46B-4EC0-83EB-3CC47FADE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3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67944" y="411510"/>
            <a:ext cx="4750296" cy="4320480"/>
          </a:xfrm>
        </p:spPr>
        <p:txBody>
          <a:bodyPr>
            <a:noAutofit/>
          </a:bodyPr>
          <a:lstStyle/>
          <a:p>
            <a:r>
              <a:rPr lang="ru-RU" sz="1800" b="1" dirty="0" err="1">
                <a:solidFill>
                  <a:schemeClr val="bg1"/>
                </a:solidFill>
                <a:latin typeface="Montserrat Medium" pitchFamily="2" charset="-52"/>
              </a:rPr>
              <a:t>Стажировочная</a:t>
            </a:r>
            <a:r>
              <a:rPr lang="ru-RU" sz="1800" b="1" dirty="0">
                <a:solidFill>
                  <a:schemeClr val="bg1"/>
                </a:solidFill>
                <a:latin typeface="Montserrat Medium" pitchFamily="2" charset="-52"/>
              </a:rPr>
              <a:t> площадка «Мотивирующее образовательное пространство в образовательной организации для формирования функциональной грамотности обучающихся</a:t>
            </a:r>
            <a:r>
              <a:rPr lang="ru-RU" sz="1800" b="1" dirty="0" smtClean="0">
                <a:solidFill>
                  <a:schemeClr val="bg1"/>
                </a:solidFill>
                <a:latin typeface="Montserrat Medium" pitchFamily="2" charset="-52"/>
              </a:rPr>
              <a:t>»</a:t>
            </a:r>
            <a:br>
              <a:rPr lang="ru-RU" sz="1800" b="1" dirty="0" smtClean="0">
                <a:solidFill>
                  <a:schemeClr val="bg1"/>
                </a:solidFill>
                <a:latin typeface="Montserrat Medium" pitchFamily="2" charset="-52"/>
              </a:rPr>
            </a:br>
            <a:r>
              <a:rPr lang="ru-RU" sz="1800" b="1" dirty="0">
                <a:solidFill>
                  <a:schemeClr val="bg1"/>
                </a:solidFill>
                <a:latin typeface="Montserrat Medium" pitchFamily="2" charset="-52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Montserrat Medium" pitchFamily="2" charset="-52"/>
              </a:rPr>
            </a:br>
            <a:r>
              <a:rPr lang="ru-RU" sz="1800" b="1" dirty="0" smtClean="0">
                <a:solidFill>
                  <a:schemeClr val="bg1"/>
                </a:solidFill>
                <a:latin typeface="Montserrat Medium" pitchFamily="2" charset="-52"/>
              </a:rPr>
              <a:t/>
            </a:r>
            <a:br>
              <a:rPr lang="ru-RU" sz="1800" b="1" dirty="0" smtClean="0">
                <a:solidFill>
                  <a:schemeClr val="bg1"/>
                </a:solidFill>
                <a:latin typeface="Montserrat Medium" pitchFamily="2" charset="-52"/>
              </a:rPr>
            </a:br>
            <a:r>
              <a:rPr lang="ru-RU" sz="1800" b="1" dirty="0">
                <a:solidFill>
                  <a:schemeClr val="bg1"/>
                </a:solidFill>
                <a:latin typeface="Montserrat Medium" pitchFamily="2" charset="-52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Montserrat Medium" pitchFamily="2" charset="-52"/>
              </a:rPr>
            </a:br>
            <a:r>
              <a:rPr lang="ru-RU" sz="1800" b="1" dirty="0"/>
              <a:t>МИНИСТЕРСТВО ОБРАЗОВАНИЯ И МОЛОДЕЖНОЙ ПОЛИТИКИ СВЕРДЛОВСКОЙ </a:t>
            </a:r>
            <a:r>
              <a:rPr lang="ru-RU" sz="1800" b="1" dirty="0" smtClean="0"/>
              <a:t>ОБЛАСТИ Приказ №42 от 1 февраля 2022</a:t>
            </a:r>
            <a:br>
              <a:rPr lang="ru-RU" sz="1800" b="1" dirty="0" smtClean="0"/>
            </a:br>
            <a:r>
              <a:rPr lang="ru-RU" sz="1800" b="1" dirty="0" smtClean="0"/>
              <a:t>Приказ №87 от 24 февраля 2022</a:t>
            </a:r>
            <a:r>
              <a:rPr lang="ru-RU" sz="1800" b="1" dirty="0">
                <a:solidFill>
                  <a:schemeClr val="bg1"/>
                </a:solidFill>
                <a:latin typeface="Montserrat Medium" pitchFamily="2" charset="-52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Montserrat Medium" pitchFamily="2" charset="-52"/>
              </a:rPr>
            </a:br>
            <a:endParaRPr lang="ru-RU" sz="1800" b="1" dirty="0">
              <a:solidFill>
                <a:schemeClr val="bg1"/>
              </a:solidFill>
              <a:latin typeface="Montserrat Medium" pitchFamily="2" charset="-5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451225" y="1200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924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11960" y="429512"/>
            <a:ext cx="4248472" cy="12781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Опора от типа задания по тематической принадлежности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92080" y="2371570"/>
            <a:ext cx="1656184" cy="54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Планета, экология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14738" y="3453848"/>
            <a:ext cx="1687116" cy="54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Традиции, наследие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07968" y="3469078"/>
            <a:ext cx="271953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Сообщества, команды, дружба, взаимовыручка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012160" y="1707654"/>
            <a:ext cx="246484" cy="6639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20441429">
            <a:off x="7339166" y="1651154"/>
            <a:ext cx="327095" cy="1953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435666">
            <a:off x="4637918" y="1619467"/>
            <a:ext cx="376093" cy="19359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978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11960" y="339502"/>
            <a:ext cx="42484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Проектная группа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54972" y="1131590"/>
            <a:ext cx="2305991" cy="8297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Сборник заданий 4 класс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169" y="2376154"/>
            <a:ext cx="1304367" cy="897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Тема Урок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81217" y="3435846"/>
            <a:ext cx="1499651" cy="614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Учитель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212954" y="915566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9014621">
            <a:off x="7608329" y="1645245"/>
            <a:ext cx="318817" cy="8219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2068214">
            <a:off x="4878921" y="1727312"/>
            <a:ext cx="376093" cy="6923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237250" y="1961300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96303" y="2364709"/>
            <a:ext cx="1679786" cy="915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Тема </a:t>
            </a:r>
            <a:r>
              <a:rPr lang="ru-RU" sz="1400" dirty="0" smtClean="0">
                <a:latin typeface="Montserrat Medium" pitchFamily="2" charset="-52"/>
              </a:rPr>
              <a:t>Внеурочная деятельность</a:t>
            </a:r>
            <a:endParaRPr lang="ru-RU" sz="1400" dirty="0">
              <a:latin typeface="Montserrat Medium" pitchFamily="2" charset="-52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86736" y="2346423"/>
            <a:ext cx="1524428" cy="9721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Montserrat Medium" pitchFamily="2" charset="-52"/>
              </a:rPr>
              <a:t>Тема Внеклассная музейная работа</a:t>
            </a:r>
            <a:endParaRPr lang="ru-RU" sz="1400" dirty="0">
              <a:latin typeface="Montserrat Medium" pitchFamily="2" charset="-52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46368" y="3435846"/>
            <a:ext cx="1740982" cy="614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Учитель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60963" y="3435846"/>
            <a:ext cx="1356108" cy="614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Учитель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376860" y="4311600"/>
            <a:ext cx="42484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Апробация заданий</a:t>
            </a:r>
            <a:endParaRPr lang="ru-RU" dirty="0">
              <a:latin typeface="Montserrat Medium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91447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11960" y="339502"/>
            <a:ext cx="42484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Апробация заданий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82623" y="3312477"/>
            <a:ext cx="2553630" cy="555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Урок (</a:t>
            </a:r>
            <a:r>
              <a:rPr lang="ru-RU" dirty="0" err="1" smtClean="0">
                <a:latin typeface="Montserrat Medium" pitchFamily="2" charset="-52"/>
              </a:rPr>
              <a:t>видеоурок</a:t>
            </a:r>
            <a:r>
              <a:rPr lang="ru-RU" dirty="0" smtClean="0">
                <a:latin typeface="Montserrat Medium" pitchFamily="2" charset="-52"/>
              </a:rPr>
              <a:t>)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212954" y="915566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237250" y="1961300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36256" y="2376155"/>
            <a:ext cx="4224175" cy="614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Мастер-класс </a:t>
            </a:r>
          </a:p>
          <a:p>
            <a:pPr algn="ctr"/>
            <a:r>
              <a:rPr lang="ru-RU" dirty="0" smtClean="0">
                <a:latin typeface="Montserrat Medium" pitchFamily="2" charset="-52"/>
              </a:rPr>
              <a:t>(технология по этому заданию)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36256" y="1330421"/>
            <a:ext cx="42484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Тренинг по этим заданиям (ставят новые учителю, детям)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6242880" y="2990995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211960" y="4227934"/>
            <a:ext cx="4272767" cy="555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atin typeface="Montserrat Medium" pitchFamily="2" charset="-52"/>
              </a:rPr>
              <a:t>Тьюториал</a:t>
            </a:r>
            <a:r>
              <a:rPr lang="ru-RU" dirty="0" smtClean="0">
                <a:latin typeface="Montserrat Medium" pitchFamily="2" charset="-52"/>
              </a:rPr>
              <a:t> по сопровождению учителей, родителей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6272038" y="3823556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422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11960" y="339502"/>
            <a:ext cx="42484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Montserrat Medium" pitchFamily="2" charset="-52"/>
              </a:rPr>
              <a:t>Тьюториал</a:t>
            </a:r>
            <a:r>
              <a:rPr lang="ru-RU" dirty="0">
                <a:latin typeface="Montserrat Medium" pitchFamily="2" charset="-52"/>
              </a:rPr>
              <a:t> по сопровождению учителей, родителей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55976" y="3312477"/>
            <a:ext cx="4104455" cy="555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Аналитические материалы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212954" y="915566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237250" y="1961300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36256" y="2376155"/>
            <a:ext cx="4224175" cy="614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Публикации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36256" y="1330421"/>
            <a:ext cx="42484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Описание практики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6242880" y="2990995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067944" y="4227934"/>
            <a:ext cx="4536504" cy="555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Мероприятия (олимпиады, </a:t>
            </a:r>
            <a:r>
              <a:rPr lang="ru-RU" dirty="0" err="1" smtClean="0">
                <a:latin typeface="Montserrat Medium" pitchFamily="2" charset="-52"/>
              </a:rPr>
              <a:t>квесты</a:t>
            </a:r>
            <a:r>
              <a:rPr lang="ru-RU" dirty="0" smtClean="0">
                <a:latin typeface="Montserrat Medium" pitchFamily="2" charset="-52"/>
              </a:rPr>
              <a:t>)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272038" y="3867894"/>
            <a:ext cx="246484" cy="414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521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39952" y="915566"/>
            <a:ext cx="4464496" cy="3312368"/>
          </a:xfrm>
        </p:spPr>
        <p:txBody>
          <a:bodyPr>
            <a:noAutofit/>
          </a:bodyPr>
          <a:lstStyle/>
          <a:p>
            <a:endParaRPr lang="ru-RU" sz="2800" dirty="0" smtClean="0">
              <a:solidFill>
                <a:schemeClr val="tx1"/>
              </a:solidFill>
              <a:latin typeface="Montserrat Medium" pitchFamily="2" charset="-52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Montserrat Medium" pitchFamily="2" charset="-52"/>
              </a:rPr>
              <a:t>2022 год</a:t>
            </a:r>
          </a:p>
          <a:p>
            <a:endParaRPr lang="ru-RU" sz="2800" dirty="0" smtClean="0">
              <a:solidFill>
                <a:schemeClr val="tx1"/>
              </a:solidFill>
              <a:latin typeface="Montserrat Medium" pitchFamily="2" charset="-52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Montserrat Medium" pitchFamily="2" charset="-52"/>
              </a:rPr>
              <a:t>Стартуем в весенние каникулы</a:t>
            </a:r>
          </a:p>
        </p:txBody>
      </p:sp>
    </p:spTree>
    <p:extLst>
      <p:ext uri="{BB962C8B-B14F-4D97-AF65-F5344CB8AC3E}">
        <p14:creationId xmlns:p14="http://schemas.microsoft.com/office/powerpoint/2010/main" val="4081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67944" y="195486"/>
            <a:ext cx="4750296" cy="1102519"/>
          </a:xfrm>
        </p:spPr>
        <p:txBody>
          <a:bodyPr>
            <a:noAutofit/>
          </a:bodyPr>
          <a:lstStyle/>
          <a:p>
            <a:r>
              <a:rPr lang="ru-RU" sz="1400" b="1" dirty="0" err="1">
                <a:solidFill>
                  <a:schemeClr val="bg1"/>
                </a:solidFill>
                <a:latin typeface="Montserrat Medium" pitchFamily="2" charset="-52"/>
              </a:rPr>
              <a:t>Стажировочная</a:t>
            </a:r>
            <a:r>
              <a:rPr lang="ru-RU" sz="1400" b="1" dirty="0">
                <a:solidFill>
                  <a:schemeClr val="bg1"/>
                </a:solidFill>
                <a:latin typeface="Montserrat Medium" pitchFamily="2" charset="-52"/>
              </a:rPr>
              <a:t> площадка «Мотивирующее образовательное пространство в образовательной организации для формирования функциональной грамотности обучающихся»</a:t>
            </a:r>
            <a:r>
              <a:rPr lang="ru-RU" sz="1400" dirty="0">
                <a:solidFill>
                  <a:schemeClr val="bg1"/>
                </a:solidFill>
                <a:latin typeface="Montserrat Medium" pitchFamily="2" charset="-52"/>
              </a:rPr>
              <a:t/>
            </a:r>
            <a:br>
              <a:rPr lang="ru-RU" sz="1400" dirty="0">
                <a:solidFill>
                  <a:schemeClr val="bg1"/>
                </a:solidFill>
                <a:latin typeface="Montserrat Medium" pitchFamily="2" charset="-52"/>
              </a:rPr>
            </a:br>
            <a:endParaRPr lang="ru-RU" sz="1400" dirty="0">
              <a:solidFill>
                <a:schemeClr val="bg1"/>
              </a:solidFill>
              <a:latin typeface="Montserrat Medium" pitchFamily="2" charset="-52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897759"/>
              </p:ext>
            </p:extLst>
          </p:nvPr>
        </p:nvGraphicFramePr>
        <p:xfrm>
          <a:off x="4067944" y="1419622"/>
          <a:ext cx="4824536" cy="3655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34"/>
                <a:gridCol w="1206134"/>
                <a:gridCol w="1206134"/>
                <a:gridCol w="1206134"/>
              </a:tblGrid>
              <a:tr h="921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Стажировочная</a:t>
                      </a:r>
                      <a:r>
                        <a:rPr lang="ru-RU" sz="1100" b="1" dirty="0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 площадка</a:t>
                      </a:r>
                      <a:endParaRPr lang="ru-RU" sz="1100" dirty="0">
                        <a:effectLst/>
                        <a:latin typeface="Montserrat Medium" pitchFamily="2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Руководитель </a:t>
                      </a:r>
                      <a:r>
                        <a:rPr lang="ru-RU" sz="1100" b="1" dirty="0" err="1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стажировочной</a:t>
                      </a:r>
                      <a:r>
                        <a:rPr lang="ru-RU" sz="1100" b="1" dirty="0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 площадки</a:t>
                      </a:r>
                      <a:endParaRPr lang="ru-RU" sz="1100" dirty="0">
                        <a:effectLst/>
                        <a:latin typeface="Montserrat Medium" pitchFamily="2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Куратор ИРО</a:t>
                      </a:r>
                      <a:endParaRPr lang="ru-RU" sz="1100" dirty="0">
                        <a:effectLst/>
                        <a:latin typeface="Montserrat Medium" pitchFamily="2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Основное направление</a:t>
                      </a:r>
                      <a:endParaRPr lang="ru-RU" sz="1100" dirty="0">
                        <a:effectLst/>
                        <a:latin typeface="Montserrat Medium" pitchFamily="2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4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Муниципальное бюджетное общеобразовательное учреждение средняя общеобразовательная школа № 95, г. Нижний Тагил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Репина Елена Викторовна, директор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Романова Оксана Владимировна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Montserrat Medium" pitchFamily="2" charset="-52"/>
                          <a:ea typeface="Calibri"/>
                          <a:cs typeface="Times New Roman"/>
                        </a:rPr>
                        <a:t>Глобальные компетенции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68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67944" y="123478"/>
            <a:ext cx="4390256" cy="1102519"/>
          </a:xfrm>
        </p:spPr>
        <p:txBody>
          <a:bodyPr>
            <a:noAutofit/>
          </a:bodyPr>
          <a:lstStyle/>
          <a:p>
            <a:r>
              <a:rPr lang="ru-RU" sz="1400" b="1" dirty="0" err="1">
                <a:solidFill>
                  <a:schemeClr val="bg1"/>
                </a:solidFill>
                <a:latin typeface="Montserrat Medium" pitchFamily="2" charset="-52"/>
              </a:rPr>
              <a:t>Стажировочная</a:t>
            </a:r>
            <a:r>
              <a:rPr lang="ru-RU" sz="1400" b="1" dirty="0">
                <a:solidFill>
                  <a:schemeClr val="bg1"/>
                </a:solidFill>
                <a:latin typeface="Montserrat Medium" pitchFamily="2" charset="-52"/>
              </a:rPr>
              <a:t> площадка «Мотивирующее образовательное пространство в образовательной организации для формирования функциональной грамотности обучающихся»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000364"/>
              </p:ext>
            </p:extLst>
          </p:nvPr>
        </p:nvGraphicFramePr>
        <p:xfrm>
          <a:off x="4139952" y="1563638"/>
          <a:ext cx="4680520" cy="3263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</a:tblGrid>
              <a:tr h="2958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 Medium" pitchFamily="2" charset="-52"/>
                        </a:rPr>
                        <a:t>Инновационный</a:t>
                      </a:r>
                      <a:r>
                        <a:rPr lang="ru-RU" sz="1400" baseline="0" dirty="0" smtClean="0">
                          <a:latin typeface="Montserrat Medium" pitchFamily="2" charset="-52"/>
                        </a:rPr>
                        <a:t> продукт</a:t>
                      </a:r>
                      <a:endParaRPr lang="ru-RU" sz="1400" dirty="0">
                        <a:latin typeface="Montserrat Medium" pitchFamily="2" charset="-52"/>
                      </a:endParaRPr>
                    </a:p>
                  </a:txBody>
                  <a:tcPr/>
                </a:tc>
              </a:tr>
              <a:tr h="2958247"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Montserrat Medium" pitchFamily="2" charset="-52"/>
                          <a:ea typeface="+mn-ea"/>
                          <a:cs typeface="+mn-cs"/>
                        </a:rPr>
                        <a:t>1.	Банк заданий для формирования функциональной грамотности обучающихся (по основным направлениям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Montserrat Medium" pitchFamily="2" charset="-52"/>
                          <a:ea typeface="+mn-ea"/>
                          <a:cs typeface="+mn-cs"/>
                        </a:rPr>
                        <a:t>стажировочной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Montserrat Medium" pitchFamily="2" charset="-52"/>
                          <a:ea typeface="+mn-ea"/>
                          <a:cs typeface="+mn-cs"/>
                        </a:rPr>
                        <a:t> площадки).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Montserrat Medium" pitchFamily="2" charset="-52"/>
                          <a:ea typeface="+mn-ea"/>
                          <a:cs typeface="+mn-cs"/>
                        </a:rPr>
                        <a:t>2. Методические рекомендации для ОО по созданию мотивирующего образовательного пространства для формирования функциональной грамотности обучающихся.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Montserrat Medium" pitchFamily="2" charset="-52"/>
                          <a:ea typeface="+mn-ea"/>
                          <a:cs typeface="+mn-cs"/>
                        </a:rPr>
                        <a:t>3. Методические рекомендации для педагогов по использованию банка заданий в образовательном процессе.</a:t>
                      </a:r>
                    </a:p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Montserrat Medium" pitchFamily="2" charset="-52"/>
                          <a:ea typeface="+mn-ea"/>
                          <a:cs typeface="+mn-cs"/>
                        </a:rPr>
                        <a:t>4.	Описание лучших управленческих и педагогических практик.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535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39952" y="195486"/>
            <a:ext cx="4390256" cy="1102519"/>
          </a:xfrm>
        </p:spPr>
        <p:txBody>
          <a:bodyPr>
            <a:noAutofit/>
          </a:bodyPr>
          <a:lstStyle/>
          <a:p>
            <a:r>
              <a:rPr lang="ru-RU" sz="1400" b="1" dirty="0" err="1">
                <a:latin typeface="Montserrat Medium" pitchFamily="2" charset="-52"/>
              </a:rPr>
              <a:t>Стажировочная</a:t>
            </a:r>
            <a:r>
              <a:rPr lang="ru-RU" sz="1400" b="1" dirty="0">
                <a:latin typeface="Montserrat Medium" pitchFamily="2" charset="-52"/>
              </a:rPr>
              <a:t> площадка «Мотивирующее образовательное пространство в образовательной организации для формирования функциональной грамотности обучающихся»</a:t>
            </a:r>
            <a:endParaRPr lang="ru-RU" sz="1400" dirty="0">
              <a:solidFill>
                <a:srgbClr val="5851A3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067944" y="1491630"/>
            <a:ext cx="4536504" cy="3096344"/>
          </a:xfrm>
        </p:spPr>
        <p:txBody>
          <a:bodyPr>
            <a:noAutofit/>
          </a:bodyPr>
          <a:lstStyle/>
          <a:p>
            <a:pPr algn="just"/>
            <a:r>
              <a:rPr lang="ru-RU" sz="1100" b="1" dirty="0">
                <a:solidFill>
                  <a:schemeClr val="tx1"/>
                </a:solidFill>
                <a:latin typeface="Montserrat Medium" pitchFamily="2" charset="-52"/>
              </a:rPr>
              <a:t>Целью </a:t>
            </a:r>
            <a:r>
              <a:rPr lang="ru-RU" sz="1100" b="1" dirty="0" err="1">
                <a:solidFill>
                  <a:schemeClr val="tx1"/>
                </a:solidFill>
                <a:latin typeface="Montserrat Medium" pitchFamily="2" charset="-52"/>
              </a:rPr>
              <a:t>стажировочной</a:t>
            </a:r>
            <a:r>
              <a:rPr lang="ru-RU" sz="1100" b="1" dirty="0">
                <a:solidFill>
                  <a:schemeClr val="tx1"/>
                </a:solidFill>
                <a:latin typeface="Montserrat Medium" pitchFamily="2" charset="-52"/>
              </a:rPr>
              <a:t> площадки</a:t>
            </a:r>
            <a:r>
              <a:rPr lang="ru-RU" sz="1100" dirty="0">
                <a:solidFill>
                  <a:schemeClr val="tx1"/>
                </a:solidFill>
                <a:latin typeface="Montserrat Medium" pitchFamily="2" charset="-52"/>
              </a:rPr>
              <a:t> является повышение уровня профессионального мастерства педагогов, продвижение эффективных управленческих и педагогических практик через описание, публикации, представление опыта в различных формах профессионального общения, в том числе в формате стажировок, реализуемых в рамках программ дополнительного профессионального образования.</a:t>
            </a:r>
          </a:p>
          <a:p>
            <a:pPr algn="just"/>
            <a:r>
              <a:rPr lang="ru-RU" sz="1100" b="1" dirty="0" smtClean="0">
                <a:solidFill>
                  <a:schemeClr val="tx1"/>
                </a:solidFill>
                <a:latin typeface="Montserrat Medium" pitchFamily="2" charset="-52"/>
              </a:rPr>
              <a:t>Задачи</a:t>
            </a:r>
            <a:r>
              <a:rPr lang="ru-RU" sz="1100" b="1" dirty="0">
                <a:solidFill>
                  <a:schemeClr val="tx1"/>
                </a:solidFill>
                <a:latin typeface="Montserrat Medium" pitchFamily="2" charset="-52"/>
              </a:rPr>
              <a:t>:</a:t>
            </a:r>
            <a:endParaRPr lang="ru-RU" sz="1100" dirty="0">
              <a:solidFill>
                <a:schemeClr val="tx1"/>
              </a:solidFill>
              <a:latin typeface="Montserrat Medium" pitchFamily="2" charset="-52"/>
            </a:endParaRPr>
          </a:p>
          <a:p>
            <a:pPr lvl="0" algn="just"/>
            <a:r>
              <a:rPr lang="ru-RU" sz="1100" dirty="0">
                <a:solidFill>
                  <a:schemeClr val="tx1"/>
                </a:solidFill>
                <a:latin typeface="Montserrat Medium" pitchFamily="2" charset="-52"/>
              </a:rPr>
              <a:t>закрепление теоретических знаний и совершенствование профессиональных компетенций, полученных при освоении дополнительных профессиональных программ;</a:t>
            </a:r>
          </a:p>
          <a:p>
            <a:pPr lvl="0" algn="just"/>
            <a:r>
              <a:rPr lang="ru-RU" sz="1100" dirty="0">
                <a:solidFill>
                  <a:schemeClr val="tx1"/>
                </a:solidFill>
                <a:latin typeface="Montserrat Medium" pitchFamily="2" charset="-52"/>
              </a:rPr>
              <a:t>проектирование педагогами на основе изученного опыта собственных моделей профессиональной деятельности;</a:t>
            </a:r>
          </a:p>
          <a:p>
            <a:pPr lvl="0" algn="just"/>
            <a:r>
              <a:rPr lang="ru-RU" sz="1100" dirty="0">
                <a:solidFill>
                  <a:schemeClr val="tx1"/>
                </a:solidFill>
                <a:latin typeface="Montserrat Medium" pitchFamily="2" charset="-52"/>
              </a:rPr>
              <a:t>развитие научно-образовательной и творческой среды в образовательных организациях</a:t>
            </a:r>
            <a:r>
              <a:rPr lang="ru-RU" sz="1100" dirty="0" smtClean="0">
                <a:solidFill>
                  <a:schemeClr val="tx1"/>
                </a:solidFill>
                <a:latin typeface="Montserrat Medium" pitchFamily="2" charset="-52"/>
              </a:rPr>
              <a:t>.</a:t>
            </a:r>
            <a:endParaRPr lang="ru-RU" sz="1100" dirty="0">
              <a:solidFill>
                <a:schemeClr val="tx1"/>
              </a:solidFill>
              <a:latin typeface="Montserrat Medium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61405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635896" y="915566"/>
            <a:ext cx="4978896" cy="3394472"/>
          </a:xfrm>
        </p:spPr>
        <p:txBody>
          <a:bodyPr>
            <a:noAutofit/>
          </a:bodyPr>
          <a:lstStyle/>
          <a:p>
            <a:pPr lvl="0"/>
            <a:r>
              <a:rPr lang="ru-RU" sz="1100" dirty="0">
                <a:solidFill>
                  <a:schemeClr val="bg1"/>
                </a:solidFill>
                <a:latin typeface="Montserrat Medium" pitchFamily="2" charset="-52"/>
              </a:rPr>
              <a:t>сопровождение системы обеспечения качества подготовки обучающихся в соответствии с федеральными государственными образовательными стандартами общего, профессионального образования (дошкольное, начальное общее, основное общее, среднее общее, профессиональное образование, реализация адаптированных общеобразовательных программ, формирование и развитие функциональной грамотности обучающихся);</a:t>
            </a:r>
          </a:p>
          <a:p>
            <a:pPr lvl="0"/>
            <a:r>
              <a:rPr lang="ru-RU" sz="1100" dirty="0">
                <a:solidFill>
                  <a:schemeClr val="bg1"/>
                </a:solidFill>
                <a:latin typeface="Montserrat Medium" pitchFamily="2" charset="-52"/>
              </a:rPr>
              <a:t>сопровождение системы работы со школами с низкими результатами и/или школами, работающими в неблагоприятных социальных условиях;</a:t>
            </a:r>
          </a:p>
          <a:p>
            <a:pPr lvl="0"/>
            <a:r>
              <a:rPr lang="ru-RU" sz="1100" dirty="0">
                <a:solidFill>
                  <a:schemeClr val="bg1"/>
                </a:solidFill>
                <a:latin typeface="Montserrat Medium" pitchFamily="2" charset="-52"/>
              </a:rPr>
              <a:t>сопровождение системы выявления, поддержки и развития способностей и талантов у детей и молодежи;</a:t>
            </a:r>
          </a:p>
          <a:p>
            <a:pPr lvl="0"/>
            <a:r>
              <a:rPr lang="ru-RU" sz="1100" dirty="0">
                <a:solidFill>
                  <a:schemeClr val="bg1"/>
                </a:solidFill>
                <a:latin typeface="Montserrat Medium" pitchFamily="2" charset="-52"/>
              </a:rPr>
              <a:t>сопровождение системы работы по самоопределению и профессиональной ориентации обучающихся;</a:t>
            </a:r>
          </a:p>
          <a:p>
            <a:pPr lvl="0"/>
            <a:r>
              <a:rPr lang="ru-RU" sz="1100" dirty="0">
                <a:solidFill>
                  <a:schemeClr val="bg1"/>
                </a:solidFill>
                <a:latin typeface="Montserrat Medium" pitchFamily="2" charset="-52"/>
              </a:rPr>
              <a:t>сопровождение системы мониторинга эффективности руководителей всех образовательных организаций региона;</a:t>
            </a:r>
          </a:p>
          <a:p>
            <a:pPr lvl="0"/>
            <a:r>
              <a:rPr lang="ru-RU" sz="1100" dirty="0">
                <a:solidFill>
                  <a:schemeClr val="bg1"/>
                </a:solidFill>
                <a:latin typeface="Montserrat Medium" pitchFamily="2" charset="-52"/>
              </a:rPr>
              <a:t>сопровождение системы обеспечения профессионального развития педагогических работников;</a:t>
            </a:r>
          </a:p>
          <a:p>
            <a:pPr lvl="0"/>
            <a:r>
              <a:rPr lang="ru-RU" sz="1100" dirty="0">
                <a:solidFill>
                  <a:schemeClr val="bg1"/>
                </a:solidFill>
                <a:latin typeface="Montserrat Medium" pitchFamily="2" charset="-52"/>
              </a:rPr>
              <a:t>сопровождение системы организации воспитания и социализации обучающихся</a:t>
            </a:r>
            <a:r>
              <a:rPr lang="ru-RU" sz="1100" dirty="0" smtClean="0">
                <a:solidFill>
                  <a:schemeClr val="bg1"/>
                </a:solidFill>
                <a:latin typeface="Montserrat Medium" pitchFamily="2" charset="-52"/>
              </a:rPr>
              <a:t>.</a:t>
            </a:r>
            <a:endParaRPr lang="ru-RU" sz="1100" dirty="0">
              <a:solidFill>
                <a:schemeClr val="bg1"/>
              </a:solidFill>
              <a:latin typeface="Montserrat Medium" pitchFamily="2" charset="-52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3563888" y="123478"/>
            <a:ext cx="5122862" cy="857250"/>
          </a:xfrm>
        </p:spPr>
        <p:txBody>
          <a:bodyPr>
            <a:no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Montserrat Medium" pitchFamily="2" charset="-52"/>
              </a:rPr>
              <a:t>Основными направлениями деятельности </a:t>
            </a:r>
            <a:r>
              <a:rPr lang="ru-RU" sz="1400" b="1" dirty="0" err="1">
                <a:solidFill>
                  <a:schemeClr val="bg1"/>
                </a:solidFill>
                <a:latin typeface="Montserrat Medium" pitchFamily="2" charset="-52"/>
              </a:rPr>
              <a:t>стажировочной</a:t>
            </a:r>
            <a:r>
              <a:rPr lang="ru-RU" sz="1400" b="1" dirty="0">
                <a:solidFill>
                  <a:schemeClr val="bg1"/>
                </a:solidFill>
                <a:latin typeface="Montserrat Medium" pitchFamily="2" charset="-52"/>
              </a:rPr>
              <a:t> площадки являются:</a:t>
            </a:r>
            <a:endParaRPr lang="ru-RU" sz="1400" dirty="0">
              <a:solidFill>
                <a:schemeClr val="bg1"/>
              </a:solidFill>
              <a:latin typeface="Montserrat Medium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0786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3968" y="627534"/>
            <a:ext cx="360040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atin typeface="Montserrat Black" pitchFamily="2" charset="-52"/>
              </a:rPr>
              <a:t>Стажировочная</a:t>
            </a:r>
            <a:r>
              <a:rPr lang="ru-RU" dirty="0" smtClean="0">
                <a:latin typeface="Montserrat Black" pitchFamily="2" charset="-52"/>
              </a:rPr>
              <a:t> площадка</a:t>
            </a:r>
            <a:endParaRPr lang="ru-RU" dirty="0">
              <a:latin typeface="Montserrat Black" pitchFamily="2" charset="-52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779912" y="2859782"/>
            <a:ext cx="2304256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Задания «Глобальные компетенции» полный цикл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4208" y="2859782"/>
            <a:ext cx="2304256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Онлайн-стажировка по ДПП ИРО из федерального реестра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6" name="Стрелка вниз 5"/>
          <p:cNvSpPr/>
          <p:nvPr/>
        </p:nvSpPr>
        <p:spPr>
          <a:xfrm rot="2473822">
            <a:off x="4732238" y="1805003"/>
            <a:ext cx="46805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8863588">
            <a:off x="6908204" y="1785245"/>
            <a:ext cx="46805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39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63888" y="205979"/>
            <a:ext cx="5122912" cy="85725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5851A3"/>
                </a:solidFill>
                <a:latin typeface="Montserrat Black" pitchFamily="2" charset="-52"/>
              </a:rPr>
              <a:t>Направления</a:t>
            </a:r>
            <a:endParaRPr lang="ru-RU" sz="3200" dirty="0">
              <a:solidFill>
                <a:srgbClr val="5851A3"/>
              </a:solidFill>
              <a:latin typeface="Montserrat Black" pitchFamily="2" charset="-52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89892759"/>
              </p:ext>
            </p:extLst>
          </p:nvPr>
        </p:nvGraphicFramePr>
        <p:xfrm>
          <a:off x="3707904" y="1059582"/>
          <a:ext cx="51125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987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63888" y="205979"/>
            <a:ext cx="5122912" cy="85725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5851A3"/>
                </a:solidFill>
                <a:latin typeface="Montserrat Black" pitchFamily="2" charset="-52"/>
              </a:rPr>
              <a:t>Уровни</a:t>
            </a:r>
            <a:endParaRPr lang="ru-RU" sz="3200" dirty="0">
              <a:solidFill>
                <a:srgbClr val="5851A3"/>
              </a:solidFill>
              <a:latin typeface="Montserrat Black" pitchFamily="2" charset="-52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38104" y="1131590"/>
            <a:ext cx="2719536" cy="54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Управленческая команда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44828" y="4011910"/>
            <a:ext cx="205333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Обучающиеся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27984" y="1944328"/>
            <a:ext cx="27195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Методические объединения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27984" y="2967794"/>
            <a:ext cx="1919064" cy="828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Проектная группа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66656" y="2967794"/>
            <a:ext cx="1910680" cy="828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tserrat Medium" pitchFamily="2" charset="-52"/>
              </a:rPr>
              <a:t>Педагоги ВКК, 1 КК</a:t>
            </a:r>
            <a:endParaRPr lang="ru-RU" dirty="0">
              <a:latin typeface="Montserrat Medium" pitchFamily="2" charset="-52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5775696" y="1671650"/>
            <a:ext cx="152400" cy="2726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387516" y="2592400"/>
            <a:ext cx="162296" cy="3753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6347048" y="3291830"/>
            <a:ext cx="519608" cy="1357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65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39952" y="915566"/>
            <a:ext cx="4464496" cy="3312368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Montserrat Medium" pitchFamily="2" charset="-52"/>
              </a:rPr>
              <a:t>Мероприятия по разработке научно-методического обеспечения по формированию и оценке функциональной грамотности обучающихся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Montserrat Medium" pitchFamily="2" charset="-52"/>
            </a:endParaRPr>
          </a:p>
          <a:p>
            <a:pPr algn="just"/>
            <a:endParaRPr lang="ru-RU" sz="1800" dirty="0">
              <a:solidFill>
                <a:schemeClr val="tx1"/>
              </a:solidFill>
              <a:latin typeface="Montserrat Medium" pitchFamily="2" charset="-52"/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Montserrat Medium" pitchFamily="2" charset="-52"/>
              </a:rPr>
              <a:t>Работа с обучающимися:</a:t>
            </a:r>
          </a:p>
          <a:p>
            <a:pPr marL="285750" indent="-285750" algn="just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Montserrat Medium" pitchFamily="2" charset="-52"/>
              </a:rPr>
              <a:t>в урочной деятельности</a:t>
            </a:r>
          </a:p>
          <a:p>
            <a:pPr marL="285750" indent="-285750" algn="just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Montserrat Medium" pitchFamily="2" charset="-52"/>
              </a:rPr>
              <a:t>во 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2138195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473</Words>
  <Application>Microsoft Office PowerPoint</Application>
  <PresentationFormat>Экран (16:9)</PresentationFormat>
  <Paragraphs>78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Стажировочная площадка «Мотивирующее образовательное пространство в образовательной организации для формирования функциональной грамотности обучающихся»    МИНИСТЕРСТВО ОБРАЗОВАНИЯ И МОЛОДЕЖНОЙ ПОЛИТИКИ СВЕРДЛОВСКОЙ ОБЛАСТИ Приказ №42 от 1 февраля 2022 Приказ №87 от 24 февраля 2022 </vt:lpstr>
      <vt:lpstr>Стажировочная площадка «Мотивирующее образовательное пространство в образовательной организации для формирования функциональной грамотности обучающихся» </vt:lpstr>
      <vt:lpstr>Стажировочная площадка «Мотивирующее образовательное пространство в образовательной организации для формирования функциональной грамотности обучающихся»</vt:lpstr>
      <vt:lpstr>Стажировочная площадка «Мотивирующее образовательное пространство в образовательной организации для формирования функциональной грамотности обучающихся»</vt:lpstr>
      <vt:lpstr>Основными направлениями деятельности стажировочной площадки являются:</vt:lpstr>
      <vt:lpstr>Презентация PowerPoint</vt:lpstr>
      <vt:lpstr>Направления</vt:lpstr>
      <vt:lpstr>Уровни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 Zuev</dc:creator>
  <cp:lastModifiedBy>Ирина Анянова</cp:lastModifiedBy>
  <cp:revision>32</cp:revision>
  <dcterms:created xsi:type="dcterms:W3CDTF">2021-12-23T07:31:42Z</dcterms:created>
  <dcterms:modified xsi:type="dcterms:W3CDTF">2022-03-15T08:51:14Z</dcterms:modified>
</cp:coreProperties>
</file>