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6" r:id="rId3"/>
    <p:sldId id="257" r:id="rId4"/>
    <p:sldId id="271" r:id="rId5"/>
    <p:sldId id="289" r:id="rId6"/>
    <p:sldId id="272" r:id="rId7"/>
    <p:sldId id="258" r:id="rId8"/>
    <p:sldId id="290" r:id="rId9"/>
    <p:sldId id="291" r:id="rId10"/>
    <p:sldId id="292" r:id="rId11"/>
    <p:sldId id="259" r:id="rId12"/>
    <p:sldId id="294" r:id="rId13"/>
    <p:sldId id="295" r:id="rId14"/>
    <p:sldId id="296" r:id="rId15"/>
    <p:sldId id="297" r:id="rId16"/>
    <p:sldId id="298" r:id="rId17"/>
    <p:sldId id="299" r:id="rId18"/>
    <p:sldId id="300" r:id="rId19"/>
    <p:sldId id="301" r:id="rId20"/>
    <p:sldId id="302" r:id="rId21"/>
    <p:sldId id="303" r:id="rId22"/>
    <p:sldId id="274" r:id="rId23"/>
    <p:sldId id="277" r:id="rId24"/>
    <p:sldId id="278" r:id="rId25"/>
    <p:sldId id="279" r:id="rId26"/>
    <p:sldId id="280" r:id="rId27"/>
    <p:sldId id="281" r:id="rId28"/>
    <p:sldId id="282" r:id="rId29"/>
    <p:sldId id="283" r:id="rId30"/>
    <p:sldId id="276" r:id="rId31"/>
    <p:sldId id="285" r:id="rId32"/>
    <p:sldId id="304" r:id="rId33"/>
    <p:sldId id="305" r:id="rId34"/>
    <p:sldId id="260" r:id="rId35"/>
    <p:sldId id="286" r:id="rId36"/>
    <p:sldId id="261" r:id="rId37"/>
    <p:sldId id="287" r:id="rId38"/>
    <p:sldId id="262" r:id="rId39"/>
    <p:sldId id="308" r:id="rId40"/>
    <p:sldId id="306" r:id="rId41"/>
    <p:sldId id="268" r:id="rId42"/>
    <p:sldId id="270" r:id="rId43"/>
    <p:sldId id="273" r:id="rId44"/>
    <p:sldId id="269" r:id="rId45"/>
    <p:sldId id="265" r:id="rId46"/>
    <p:sldId id="309" r:id="rId47"/>
    <p:sldId id="264" r:id="rId48"/>
    <p:sldId id="361" r:id="rId49"/>
    <p:sldId id="310" r:id="rId50"/>
    <p:sldId id="362" r:id="rId51"/>
    <p:sldId id="311" r:id="rId52"/>
    <p:sldId id="363" r:id="rId53"/>
    <p:sldId id="267" r:id="rId54"/>
    <p:sldId id="318" r:id="rId55"/>
    <p:sldId id="319" r:id="rId56"/>
    <p:sldId id="320" r:id="rId57"/>
    <p:sldId id="322" r:id="rId58"/>
    <p:sldId id="323" r:id="rId59"/>
    <p:sldId id="321" r:id="rId60"/>
    <p:sldId id="324" r:id="rId61"/>
    <p:sldId id="328" r:id="rId62"/>
    <p:sldId id="314" r:id="rId63"/>
    <p:sldId id="329" r:id="rId64"/>
    <p:sldId id="330" r:id="rId65"/>
    <p:sldId id="331" r:id="rId66"/>
    <p:sldId id="327" r:id="rId67"/>
    <p:sldId id="332" r:id="rId68"/>
    <p:sldId id="315" r:id="rId69"/>
    <p:sldId id="312" r:id="rId70"/>
    <p:sldId id="325" r:id="rId71"/>
    <p:sldId id="334" r:id="rId72"/>
    <p:sldId id="333" r:id="rId73"/>
    <p:sldId id="326" r:id="rId74"/>
    <p:sldId id="357" r:id="rId75"/>
    <p:sldId id="358" r:id="rId76"/>
    <p:sldId id="359" r:id="rId77"/>
    <p:sldId id="360" r:id="rId78"/>
    <p:sldId id="356" r:id="rId79"/>
    <p:sldId id="339" r:id="rId80"/>
    <p:sldId id="340" r:id="rId81"/>
    <p:sldId id="341" r:id="rId82"/>
    <p:sldId id="338" r:id="rId83"/>
    <p:sldId id="353" r:id="rId84"/>
    <p:sldId id="342" r:id="rId85"/>
    <p:sldId id="355" r:id="rId86"/>
    <p:sldId id="336" r:id="rId87"/>
    <p:sldId id="344" r:id="rId88"/>
    <p:sldId id="348" r:id="rId89"/>
    <p:sldId id="349" r:id="rId90"/>
    <p:sldId id="350" r:id="rId91"/>
    <p:sldId id="352" r:id="rId92"/>
    <p:sldId id="345" r:id="rId93"/>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6/8/2020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6/8/2020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6/8/2020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6/8/2020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png"/><Relationship Id="rId7" Type="http://schemas.openxmlformats.org/officeDocument/2006/relationships/slide" Target="slide1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4.png"/><Relationship Id="rId3" Type="http://schemas.openxmlformats.org/officeDocument/2006/relationships/slide" Target="slide3.xml"/><Relationship Id="rId7" Type="http://schemas.openxmlformats.org/officeDocument/2006/relationships/slide" Target="slide41.xml"/><Relationship Id="rId12" Type="http://schemas.openxmlformats.org/officeDocument/2006/relationships/slide" Target="slide7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73.xml"/><Relationship Id="rId5" Type="http://schemas.openxmlformats.org/officeDocument/2006/relationships/slide" Target="slide11.xml"/><Relationship Id="rId10" Type="http://schemas.openxmlformats.org/officeDocument/2006/relationships/slide" Target="slide59.xml"/><Relationship Id="rId4" Type="http://schemas.openxmlformats.org/officeDocument/2006/relationships/slide" Target="slide7.xml"/><Relationship Id="rId9" Type="http://schemas.openxmlformats.org/officeDocument/2006/relationships/slide" Target="slide53.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2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2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jpeg"/><Relationship Id="rId7" Type="http://schemas.openxmlformats.org/officeDocument/2006/relationships/slide" Target="slide2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2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31.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3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3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3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3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36.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slide" Target="slide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png"/><Relationship Id="rId4" Type="http://schemas.openxmlformats.org/officeDocument/2006/relationships/image" Target="../media/image74.jpeg"/><Relationship Id="rId9"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50.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55.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56.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57.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58.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slide" Target="slide2.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60.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slide" Target="slide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61.xml"/><Relationship Id="rId5" Type="http://schemas.openxmlformats.org/officeDocument/2006/relationships/image" Target="../media/image92.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slide" Target="slide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2.jpeg"/><Relationship Id="rId7" Type="http://schemas.openxmlformats.org/officeDocument/2006/relationships/slide" Target="slide7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2.jpeg"/></Relationships>
</file>

<file path=ppt/slides/_rels/slide78.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8.pn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slide" Target="slide7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9.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82.xml"/></Relationships>
</file>

<file path=ppt/slides/_rels/slide8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slide" Target="slide83.xml"/><Relationship Id="rId7" Type="http://schemas.openxmlformats.org/officeDocument/2006/relationships/image" Target="../media/image12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slide" Target="slide84.xml"/><Relationship Id="rId7" Type="http://schemas.openxmlformats.org/officeDocument/2006/relationships/image" Target="../media/image12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8.png"/><Relationship Id="rId9" Type="http://schemas.openxmlformats.org/officeDocument/2006/relationships/image" Target="../media/image131.jpeg"/></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ibprom.ru/uralkriomash" TargetMode="Externa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0.jpeg"/><Relationship Id="rId11" Type="http://schemas.openxmlformats.org/officeDocument/2006/relationships/image" Target="../media/image8.png"/><Relationship Id="rId5" Type="http://schemas.openxmlformats.org/officeDocument/2006/relationships/image" Target="../media/image139.jpeg"/><Relationship Id="rId10" Type="http://schemas.openxmlformats.org/officeDocument/2006/relationships/slide" Target="slide89.xml"/><Relationship Id="rId4" Type="http://schemas.openxmlformats.org/officeDocument/2006/relationships/image" Target="../media/image138.jpeg"/><Relationship Id="rId9" Type="http://schemas.openxmlformats.org/officeDocument/2006/relationships/image" Target="../media/image143.jpeg"/></Relationships>
</file>

<file path=ppt/slides/_rels/slide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90.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8.png"/><Relationship Id="rId4" Type="http://schemas.openxmlformats.org/officeDocument/2006/relationships/slide" Target="slide91.xml"/></Relationships>
</file>

<file path=ppt/slides/_rels/slide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8.png"/><Relationship Id="rId4" Type="http://schemas.openxmlformats.org/officeDocument/2006/relationships/slide" Target="slide92.xml"/></Relationships>
</file>

<file path=ppt/slides/_rels/slide92.xml.rels><?xml version="1.0" encoding="UTF-8" standalone="yes"?>
<Relationships xmlns="http://schemas.openxmlformats.org/package/2006/relationships"><Relationship Id="rId3" Type="http://schemas.openxmlformats.org/officeDocument/2006/relationships/hyperlink" Target="http://www.tagillib.ru/our_city/pop_tagilovedenie/entsiklopediya-izvestnykh-tagilchan/"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pSp>
        <p:nvGrpSpPr>
          <p:cNvPr id="6" name="Группа 5"/>
          <p:cNvGrpSpPr/>
          <p:nvPr/>
        </p:nvGrpSpPr>
        <p:grpSpPr>
          <a:xfrm>
            <a:off x="457201" y="381000"/>
            <a:ext cx="8229600" cy="5369485"/>
            <a:chOff x="457201" y="381000"/>
            <a:chExt cx="8229600" cy="5369485"/>
          </a:xfrm>
        </p:grpSpPr>
        <p:pic>
          <p:nvPicPr>
            <p:cNvPr id="7" name="Picture 2"/>
            <p:cNvPicPr>
              <a:picLocks noChangeAspect="1" noChangeArrowheads="1"/>
            </p:cNvPicPr>
            <p:nvPr/>
          </p:nvPicPr>
          <p:blipFill>
            <a:blip r:embed="rId3" cstate="print"/>
            <a:srcRect/>
            <a:stretch>
              <a:fillRect/>
            </a:stretch>
          </p:blipFill>
          <p:spPr bwMode="auto">
            <a:xfrm>
              <a:off x="457201" y="381000"/>
              <a:ext cx="8229600" cy="2414756"/>
            </a:xfrm>
            <a:prstGeom prst="rect">
              <a:avLst/>
            </a:prstGeom>
            <a:noFill/>
            <a:ln w="9525">
              <a:noFill/>
              <a:miter lim="800000"/>
              <a:headEnd/>
              <a:tailEnd/>
            </a:ln>
          </p:spPr>
        </p:pic>
        <p:sp>
          <p:nvSpPr>
            <p:cNvPr id="8" name="Прямоугольник 7"/>
            <p:cNvSpPr/>
            <p:nvPr/>
          </p:nvSpPr>
          <p:spPr>
            <a:xfrm>
              <a:off x="2819400" y="1371600"/>
              <a:ext cx="5715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2000" y="1828800"/>
              <a:ext cx="7667960" cy="3921685"/>
            </a:xfrm>
            <a:prstGeom prst="rect">
              <a:avLst/>
            </a:prstGeom>
            <a:noFill/>
            <a:ln w="9525">
              <a:noFill/>
              <a:miter lim="800000"/>
              <a:headEnd/>
              <a:tailEnd/>
            </a:ln>
          </p:spPr>
        </p:pic>
      </p:grpSp>
      <p:sp>
        <p:nvSpPr>
          <p:cNvPr id="10" name="Прямоугольник 9"/>
          <p:cNvSpPr/>
          <p:nvPr/>
        </p:nvSpPr>
        <p:spPr>
          <a:xfrm>
            <a:off x="1752600" y="5562600"/>
            <a:ext cx="577606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Окружающий мир</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t>На интернет-сайтах погоды можно встретить подобные таблицы. Внимательно изучи прогноз погоды на трое суток. Выбери верные утверждения об ожидаемой погоде на эти трое суток и запиши в строку ответа их номера.</a:t>
            </a:r>
            <a:endParaRPr lang="ru-RU" sz="2400" dirty="0" smtClean="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2</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2" name="Picture 2" descr="C:\Users\я\Desktop\Загрузки. Черновик\2003a5ef182273304824ee5a2fc14f0a.png"/>
          <p:cNvPicPr>
            <a:picLocks noChangeAspect="1" noChangeArrowheads="1"/>
          </p:cNvPicPr>
          <p:nvPr/>
        </p:nvPicPr>
        <p:blipFill>
          <a:blip r:embed="rId3" cstate="print">
            <a:lum bright="-10000" contrast="40000"/>
          </a:blip>
          <a:srcRect/>
          <a:stretch>
            <a:fillRect/>
          </a:stretch>
        </p:blipFill>
        <p:spPr bwMode="auto">
          <a:xfrm>
            <a:off x="1905000" y="1524000"/>
            <a:ext cx="5139353" cy="3276600"/>
          </a:xfrm>
          <a:prstGeom prst="rect">
            <a:avLst/>
          </a:prstGeom>
          <a:noFill/>
        </p:spPr>
      </p:pic>
      <p:sp>
        <p:nvSpPr>
          <p:cNvPr id="8" name="Прямоугольник 7"/>
          <p:cNvSpPr/>
          <p:nvPr/>
        </p:nvSpPr>
        <p:spPr>
          <a:xfrm>
            <a:off x="457200" y="4876800"/>
            <a:ext cx="8077200" cy="1477328"/>
          </a:xfrm>
          <a:prstGeom prst="rect">
            <a:avLst/>
          </a:prstGeom>
        </p:spPr>
        <p:txBody>
          <a:bodyPr wrap="square">
            <a:spAutoFit/>
          </a:bodyPr>
          <a:lstStyle/>
          <a:p>
            <a:r>
              <a:rPr lang="ru-RU" dirty="0" smtClean="0"/>
              <a:t>Выбери верные утверждения об ожидаемой погоде на эти трое суток и запиши в строку ответа их номера. </a:t>
            </a:r>
          </a:p>
          <a:p>
            <a:endParaRPr lang="ru-RU" dirty="0" smtClean="0"/>
          </a:p>
          <a:p>
            <a:r>
              <a:rPr lang="ru-RU" dirty="0" smtClean="0"/>
              <a:t/>
            </a:r>
            <a:br>
              <a:rPr lang="ru-RU" dirty="0" smtClean="0"/>
            </a:br>
            <a:endParaRPr lang="ru-RU" dirty="0"/>
          </a:p>
        </p:txBody>
      </p:sp>
      <p:sp>
        <p:nvSpPr>
          <p:cNvPr id="7" name="Прямоугольник 6"/>
          <p:cNvSpPr/>
          <p:nvPr/>
        </p:nvSpPr>
        <p:spPr>
          <a:xfrm>
            <a:off x="457200" y="54102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Прямоугольник 8"/>
          <p:cNvSpPr/>
          <p:nvPr/>
        </p:nvSpPr>
        <p:spPr>
          <a:xfrm>
            <a:off x="2133600" y="5410200"/>
            <a:ext cx="4572000" cy="1261884"/>
          </a:xfrm>
          <a:prstGeom prst="rect">
            <a:avLst/>
          </a:prstGeom>
        </p:spPr>
        <p:txBody>
          <a:bodyPr>
            <a:spAutoFit/>
          </a:bodyPr>
          <a:lstStyle/>
          <a:p>
            <a:r>
              <a:rPr lang="ru-RU" sz="4000" b="1" u="sng" dirty="0" smtClean="0"/>
              <a:t>2, 4</a:t>
            </a:r>
            <a:r>
              <a:rPr lang="ru-RU" u="sng" dirty="0" smtClean="0"/>
              <a:t/>
            </a:r>
            <a:br>
              <a:rPr lang="ru-RU" u="sng" dirty="0" smtClean="0"/>
            </a:br>
            <a:r>
              <a:rPr lang="ru-RU" dirty="0" smtClean="0"/>
              <a:t/>
            </a:r>
            <a:br>
              <a:rPr lang="ru-RU" dirty="0" smtClean="0"/>
            </a:br>
            <a:endParaRPr lang="ru-RU" dirty="0"/>
          </a:p>
        </p:txBody>
      </p:sp>
      <p:pic>
        <p:nvPicPr>
          <p:cNvPr id="10" name="Picture 2" descr="C:\Users\я\Desktop\Загрузки. Черновик\green-home.jpg">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a:t>
            </a: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5361" name="Picture 1"/>
          <p:cNvPicPr>
            <a:picLocks noChangeAspect="1" noChangeArrowheads="1"/>
          </p:cNvPicPr>
          <p:nvPr/>
        </p:nvPicPr>
        <p:blipFill>
          <a:blip r:embed="rId3" cstate="print">
            <a:lum bright="-20000" contrast="40000"/>
          </a:blip>
          <a:srcRect/>
          <a:stretch>
            <a:fillRect/>
          </a:stretch>
        </p:blipFill>
        <p:spPr bwMode="auto">
          <a:xfrm>
            <a:off x="609600" y="1371600"/>
            <a:ext cx="3394816" cy="3352800"/>
          </a:xfrm>
          <a:prstGeom prst="rect">
            <a:avLst/>
          </a:prstGeom>
          <a:noFill/>
          <a:ln w="9525">
            <a:noFill/>
            <a:miter lim="800000"/>
            <a:headEnd/>
            <a:tailEnd/>
          </a:ln>
        </p:spPr>
      </p:pic>
      <p:pic>
        <p:nvPicPr>
          <p:cNvPr id="15362" name="Picture 2" descr="C:\Users\я\Desktop\О.М. черновик\img27.jpg"/>
          <p:cNvPicPr>
            <a:picLocks noChangeAspect="1" noChangeArrowheads="1"/>
          </p:cNvPicPr>
          <p:nvPr/>
        </p:nvPicPr>
        <p:blipFill>
          <a:blip r:embed="rId4" cstate="print"/>
          <a:srcRect l="3333" t="23333" r="2500" b="8889"/>
          <a:stretch>
            <a:fillRect/>
          </a:stretch>
        </p:blipFill>
        <p:spPr bwMode="auto">
          <a:xfrm>
            <a:off x="4343400" y="1295400"/>
            <a:ext cx="4375878" cy="2362200"/>
          </a:xfrm>
          <a:prstGeom prst="rect">
            <a:avLst/>
          </a:prstGeom>
          <a:noFill/>
        </p:spPr>
      </p:pic>
      <p:pic>
        <p:nvPicPr>
          <p:cNvPr id="11" name="Picture 2"/>
          <p:cNvPicPr>
            <a:picLocks noChangeAspect="1" noChangeArrowheads="1"/>
          </p:cNvPicPr>
          <p:nvPr/>
        </p:nvPicPr>
        <p:blipFill>
          <a:blip r:embed="rId5" cstate="print">
            <a:lum contrast="40000"/>
          </a:blip>
          <a:srcRect/>
          <a:stretch>
            <a:fillRect/>
          </a:stretch>
        </p:blipFill>
        <p:spPr bwMode="auto">
          <a:xfrm>
            <a:off x="4267200" y="3733800"/>
            <a:ext cx="4419600" cy="2421172"/>
          </a:xfrm>
          <a:prstGeom prst="rect">
            <a:avLst/>
          </a:prstGeom>
          <a:noFill/>
          <a:ln w="9525">
            <a:noFill/>
            <a:miter lim="800000"/>
            <a:headEnd/>
            <a:tailEnd/>
          </a:ln>
        </p:spPr>
      </p:pic>
      <p:sp>
        <p:nvSpPr>
          <p:cNvPr id="13" name="TextBox 12"/>
          <p:cNvSpPr txBox="1"/>
          <p:nvPr/>
        </p:nvSpPr>
        <p:spPr>
          <a:xfrm>
            <a:off x="6477000" y="4114800"/>
            <a:ext cx="721672" cy="276999"/>
          </a:xfrm>
          <a:prstGeom prst="rect">
            <a:avLst/>
          </a:prstGeom>
          <a:noFill/>
        </p:spPr>
        <p:txBody>
          <a:bodyPr wrap="none" rtlCol="0">
            <a:spAutoFit/>
          </a:bodyPr>
          <a:lstStyle/>
          <a:p>
            <a:r>
              <a:rPr lang="ru-RU" sz="1200" b="1" dirty="0" smtClean="0"/>
              <a:t>Евразия</a:t>
            </a:r>
            <a:endParaRPr lang="ru-RU" sz="1200" b="1" dirty="0"/>
          </a:p>
        </p:txBody>
      </p:sp>
      <p:sp>
        <p:nvSpPr>
          <p:cNvPr id="14" name="TextBox 13"/>
          <p:cNvSpPr txBox="1"/>
          <p:nvPr/>
        </p:nvSpPr>
        <p:spPr>
          <a:xfrm>
            <a:off x="5867400" y="4648200"/>
            <a:ext cx="696473" cy="276999"/>
          </a:xfrm>
          <a:prstGeom prst="rect">
            <a:avLst/>
          </a:prstGeom>
          <a:noFill/>
        </p:spPr>
        <p:txBody>
          <a:bodyPr wrap="none" rtlCol="0">
            <a:spAutoFit/>
          </a:bodyPr>
          <a:lstStyle/>
          <a:p>
            <a:r>
              <a:rPr lang="ru-RU" sz="1200" b="1" dirty="0" smtClean="0"/>
              <a:t>Африка</a:t>
            </a:r>
            <a:endParaRPr lang="ru-RU" sz="1200" b="1" dirty="0"/>
          </a:p>
        </p:txBody>
      </p:sp>
      <p:sp>
        <p:nvSpPr>
          <p:cNvPr id="18" name="TextBox 17"/>
          <p:cNvSpPr txBox="1"/>
          <p:nvPr/>
        </p:nvSpPr>
        <p:spPr>
          <a:xfrm>
            <a:off x="4800600" y="4114800"/>
            <a:ext cx="814647" cy="461665"/>
          </a:xfrm>
          <a:prstGeom prst="rect">
            <a:avLst/>
          </a:prstGeom>
          <a:noFill/>
        </p:spPr>
        <p:txBody>
          <a:bodyPr wrap="none" rtlCol="0">
            <a:spAutoFit/>
          </a:bodyPr>
          <a:lstStyle/>
          <a:p>
            <a:r>
              <a:rPr lang="ru-RU" sz="1200" b="1" dirty="0" smtClean="0"/>
              <a:t>Северная</a:t>
            </a:r>
          </a:p>
          <a:p>
            <a:r>
              <a:rPr lang="ru-RU" sz="1200" b="1" dirty="0" smtClean="0"/>
              <a:t>Америка</a:t>
            </a:r>
            <a:endParaRPr lang="ru-RU" sz="1200" b="1" dirty="0"/>
          </a:p>
        </p:txBody>
      </p:sp>
      <p:sp>
        <p:nvSpPr>
          <p:cNvPr id="19" name="TextBox 18"/>
          <p:cNvSpPr txBox="1"/>
          <p:nvPr/>
        </p:nvSpPr>
        <p:spPr>
          <a:xfrm>
            <a:off x="7315200" y="5334000"/>
            <a:ext cx="877163" cy="276999"/>
          </a:xfrm>
          <a:prstGeom prst="rect">
            <a:avLst/>
          </a:prstGeom>
          <a:noFill/>
        </p:spPr>
        <p:txBody>
          <a:bodyPr wrap="none" rtlCol="0">
            <a:spAutoFit/>
          </a:bodyPr>
          <a:lstStyle/>
          <a:p>
            <a:r>
              <a:rPr lang="ru-RU" sz="1200" b="1" dirty="0" smtClean="0"/>
              <a:t>Австралия</a:t>
            </a:r>
            <a:endParaRPr lang="ru-RU" sz="1200" b="1" dirty="0"/>
          </a:p>
        </p:txBody>
      </p:sp>
      <p:sp>
        <p:nvSpPr>
          <p:cNvPr id="20" name="TextBox 19"/>
          <p:cNvSpPr txBox="1"/>
          <p:nvPr/>
        </p:nvSpPr>
        <p:spPr>
          <a:xfrm>
            <a:off x="5029200" y="5105400"/>
            <a:ext cx="780663" cy="461665"/>
          </a:xfrm>
          <a:prstGeom prst="rect">
            <a:avLst/>
          </a:prstGeom>
          <a:noFill/>
        </p:spPr>
        <p:txBody>
          <a:bodyPr wrap="none" rtlCol="0">
            <a:spAutoFit/>
          </a:bodyPr>
          <a:lstStyle/>
          <a:p>
            <a:r>
              <a:rPr lang="ru-RU" sz="1200" b="1" dirty="0" smtClean="0"/>
              <a:t>Южная </a:t>
            </a:r>
          </a:p>
          <a:p>
            <a:r>
              <a:rPr lang="ru-RU" sz="1200" b="1" dirty="0" smtClean="0"/>
              <a:t>Америка</a:t>
            </a:r>
            <a:endParaRPr lang="ru-RU" sz="1200" b="1" dirty="0"/>
          </a:p>
        </p:txBody>
      </p:sp>
      <p:sp>
        <p:nvSpPr>
          <p:cNvPr id="21" name="TextBox 20"/>
          <p:cNvSpPr txBox="1"/>
          <p:nvPr/>
        </p:nvSpPr>
        <p:spPr>
          <a:xfrm>
            <a:off x="5943600" y="5715000"/>
            <a:ext cx="963725" cy="276999"/>
          </a:xfrm>
          <a:prstGeom prst="rect">
            <a:avLst/>
          </a:prstGeom>
          <a:noFill/>
        </p:spPr>
        <p:txBody>
          <a:bodyPr wrap="none" rtlCol="0">
            <a:spAutoFit/>
          </a:bodyPr>
          <a:lstStyle/>
          <a:p>
            <a:r>
              <a:rPr lang="ru-RU" sz="1200" b="1" dirty="0" smtClean="0"/>
              <a:t>Антарктида</a:t>
            </a:r>
            <a:endParaRPr lang="ru-RU" sz="1200" b="1" dirty="0"/>
          </a:p>
        </p:txBody>
      </p:sp>
      <p:pic>
        <p:nvPicPr>
          <p:cNvPr id="16"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a:t>
            </a: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6" name="Прямоугольник 15"/>
          <p:cNvSpPr/>
          <p:nvPr/>
        </p:nvSpPr>
        <p:spPr>
          <a:xfrm>
            <a:off x="533400" y="1371600"/>
            <a:ext cx="8077200" cy="646331"/>
          </a:xfrm>
          <a:prstGeom prst="rect">
            <a:avLst/>
          </a:prstGeom>
          <a:ln w="19050">
            <a:solidFill>
              <a:srgbClr val="00B050"/>
            </a:solidFill>
          </a:ln>
        </p:spPr>
        <p:txBody>
          <a:bodyPr wrap="square">
            <a:spAutoFit/>
          </a:bodyPr>
          <a:lstStyle/>
          <a:p>
            <a:pPr algn="just"/>
            <a:r>
              <a:rPr lang="ru-RU" dirty="0" smtClean="0">
                <a:solidFill>
                  <a:srgbClr val="00B050"/>
                </a:solidFill>
              </a:rPr>
              <a:t>Природные зоны </a:t>
            </a:r>
            <a:r>
              <a:rPr lang="ru-RU" dirty="0" smtClean="0"/>
              <a:t>— это территория, которая определяется однообразными климатическими условиями, особенностями растительности и животного мира.</a:t>
            </a:r>
            <a:endParaRPr lang="ru-RU" dirty="0"/>
          </a:p>
        </p:txBody>
      </p:sp>
      <p:pic>
        <p:nvPicPr>
          <p:cNvPr id="2050" name="Picture 2" descr="C:\Users\я\Desktop\Загрузки. Черновик\Karta-Prirodnye-zony-Rossii_404.jpg"/>
          <p:cNvPicPr>
            <a:picLocks noChangeAspect="1" noChangeArrowheads="1"/>
          </p:cNvPicPr>
          <p:nvPr/>
        </p:nvPicPr>
        <p:blipFill>
          <a:blip r:embed="rId3" cstate="print"/>
          <a:srcRect/>
          <a:stretch>
            <a:fillRect/>
          </a:stretch>
        </p:blipFill>
        <p:spPr bwMode="auto">
          <a:xfrm>
            <a:off x="2057400" y="2133600"/>
            <a:ext cx="5029200" cy="4236014"/>
          </a:xfrm>
          <a:prstGeom prst="rect">
            <a:avLst/>
          </a:prstGeom>
          <a:noFill/>
          <a:ln w="38100">
            <a:solidFill>
              <a:srgbClr val="00B050"/>
            </a:solidFill>
          </a:ln>
        </p:spPr>
      </p:pic>
      <p:pic>
        <p:nvPicPr>
          <p:cNvPr id="17"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3" cstate="print">
            <a:lum bright="-20000" contrast="40000"/>
          </a:blip>
          <a:srcRect/>
          <a:stretch>
            <a:fillRect/>
          </a:stretch>
        </p:blipFill>
        <p:spPr bwMode="auto">
          <a:xfrm>
            <a:off x="838200" y="457200"/>
            <a:ext cx="3519495" cy="5910263"/>
          </a:xfrm>
          <a:prstGeom prst="rect">
            <a:avLst/>
          </a:prstGeom>
          <a:noFill/>
          <a:ln w="28575">
            <a:solidFill>
              <a:srgbClr val="00B050"/>
            </a:solidFill>
            <a:miter lim="800000"/>
            <a:headEnd/>
            <a:tailEnd/>
          </a:ln>
        </p:spPr>
      </p:pic>
      <p:pic>
        <p:nvPicPr>
          <p:cNvPr id="3075" name="Picture 3"/>
          <p:cNvPicPr>
            <a:picLocks noChangeAspect="1" noChangeArrowheads="1"/>
          </p:cNvPicPr>
          <p:nvPr/>
        </p:nvPicPr>
        <p:blipFill>
          <a:blip r:embed="rId4" cstate="print">
            <a:lum bright="-20000" contrast="40000"/>
          </a:blip>
          <a:srcRect/>
          <a:stretch>
            <a:fillRect/>
          </a:stretch>
        </p:blipFill>
        <p:spPr bwMode="auto">
          <a:xfrm>
            <a:off x="4724400" y="381000"/>
            <a:ext cx="3762375" cy="3267075"/>
          </a:xfrm>
          <a:prstGeom prst="rect">
            <a:avLst/>
          </a:prstGeom>
          <a:noFill/>
          <a:ln w="28575">
            <a:solidFill>
              <a:srgbClr val="00B050"/>
            </a:solidFill>
            <a:miter lim="800000"/>
            <a:headEnd/>
            <a:tailEnd/>
          </a:ln>
        </p:spPr>
      </p:pic>
      <p:pic>
        <p:nvPicPr>
          <p:cNvPr id="3076" name="Picture 4" descr="C:\Users\я\Desktop\Загрузки. Черновик\arkticheskaya-pustinya-544x408.jpg"/>
          <p:cNvPicPr>
            <a:picLocks noChangeAspect="1" noChangeArrowheads="1"/>
          </p:cNvPicPr>
          <p:nvPr/>
        </p:nvPicPr>
        <p:blipFill>
          <a:blip r:embed="rId5" cstate="print"/>
          <a:srcRect/>
          <a:stretch>
            <a:fillRect/>
          </a:stretch>
        </p:blipFill>
        <p:spPr bwMode="auto">
          <a:xfrm>
            <a:off x="4572000" y="3810000"/>
            <a:ext cx="3378200" cy="2533650"/>
          </a:xfrm>
          <a:prstGeom prst="foldedCorner">
            <a:avLst/>
          </a:prstGeom>
          <a:noFill/>
        </p:spPr>
      </p:pic>
      <p:pic>
        <p:nvPicPr>
          <p:cNvPr id="10"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4098" name="Picture 2"/>
          <p:cNvPicPr>
            <a:picLocks noChangeAspect="1" noChangeArrowheads="1"/>
          </p:cNvPicPr>
          <p:nvPr/>
        </p:nvPicPr>
        <p:blipFill>
          <a:blip r:embed="rId3" cstate="print">
            <a:lum bright="-20000" contrast="40000"/>
          </a:blip>
          <a:srcRect/>
          <a:stretch>
            <a:fillRect/>
          </a:stretch>
        </p:blipFill>
        <p:spPr bwMode="auto">
          <a:xfrm>
            <a:off x="838200" y="457200"/>
            <a:ext cx="3200400" cy="2604792"/>
          </a:xfrm>
          <a:prstGeom prst="rect">
            <a:avLst/>
          </a:prstGeom>
          <a:noFill/>
          <a:ln w="38100">
            <a:solidFill>
              <a:srgbClr val="00B050"/>
            </a:solidFill>
            <a:miter lim="800000"/>
            <a:headEnd/>
            <a:tailEnd/>
          </a:ln>
        </p:spPr>
      </p:pic>
      <p:pic>
        <p:nvPicPr>
          <p:cNvPr id="4099" name="Picture 3"/>
          <p:cNvPicPr>
            <a:picLocks noChangeAspect="1" noChangeArrowheads="1"/>
          </p:cNvPicPr>
          <p:nvPr/>
        </p:nvPicPr>
        <p:blipFill>
          <a:blip r:embed="rId4" cstate="print">
            <a:lum bright="-20000" contrast="40000"/>
          </a:blip>
          <a:srcRect t="3065"/>
          <a:stretch>
            <a:fillRect/>
          </a:stretch>
        </p:blipFill>
        <p:spPr bwMode="auto">
          <a:xfrm>
            <a:off x="838200" y="3276600"/>
            <a:ext cx="3243733" cy="2077632"/>
          </a:xfrm>
          <a:prstGeom prst="rect">
            <a:avLst/>
          </a:prstGeom>
          <a:noFill/>
          <a:ln w="28575">
            <a:solidFill>
              <a:srgbClr val="00B050"/>
            </a:solidFill>
            <a:miter lim="800000"/>
            <a:headEnd/>
            <a:tailEnd/>
          </a:ln>
        </p:spPr>
      </p:pic>
      <p:pic>
        <p:nvPicPr>
          <p:cNvPr id="4100" name="Picture 4"/>
          <p:cNvPicPr>
            <a:picLocks noChangeAspect="1" noChangeArrowheads="1"/>
          </p:cNvPicPr>
          <p:nvPr/>
        </p:nvPicPr>
        <p:blipFill>
          <a:blip r:embed="rId5" cstate="print">
            <a:lum bright="-20000" contrast="40000"/>
          </a:blip>
          <a:srcRect/>
          <a:stretch>
            <a:fillRect/>
          </a:stretch>
        </p:blipFill>
        <p:spPr bwMode="auto">
          <a:xfrm>
            <a:off x="5105400" y="457200"/>
            <a:ext cx="2971800" cy="3118080"/>
          </a:xfrm>
          <a:prstGeom prst="rect">
            <a:avLst/>
          </a:prstGeom>
          <a:noFill/>
          <a:ln w="38100">
            <a:solidFill>
              <a:srgbClr val="00B050"/>
            </a:solidFill>
            <a:miter lim="800000"/>
            <a:headEnd/>
            <a:tailEnd/>
          </a:ln>
        </p:spPr>
      </p:pic>
      <p:pic>
        <p:nvPicPr>
          <p:cNvPr id="4101" name="Picture 5"/>
          <p:cNvPicPr>
            <a:picLocks noChangeAspect="1" noChangeArrowheads="1"/>
          </p:cNvPicPr>
          <p:nvPr/>
        </p:nvPicPr>
        <p:blipFill>
          <a:blip r:embed="rId6" cstate="print">
            <a:lum bright="-20000" contrast="40000"/>
          </a:blip>
          <a:srcRect/>
          <a:stretch>
            <a:fillRect/>
          </a:stretch>
        </p:blipFill>
        <p:spPr bwMode="auto">
          <a:xfrm>
            <a:off x="4495800" y="3733800"/>
            <a:ext cx="2985613" cy="2514600"/>
          </a:xfrm>
          <a:prstGeom prst="rect">
            <a:avLst/>
          </a:prstGeom>
          <a:noFill/>
          <a:ln w="28575">
            <a:solidFill>
              <a:srgbClr val="00B050"/>
            </a:solidFill>
            <a:miter lim="800000"/>
            <a:headEnd/>
            <a:tailEnd/>
          </a:ln>
        </p:spPr>
      </p:pic>
      <p:pic>
        <p:nvPicPr>
          <p:cNvPr id="10" name="Picture 2" descr="C:\Users\я\Desktop\Загрузки. Черновик\right-24823_1280.png">
            <a:hlinkClick r:id="rId7" action="ppaction://hlinksldjump"/>
          </p:cNvPr>
          <p:cNvPicPr>
            <a:picLocks noChangeAspect="1" noChangeArrowheads="1"/>
          </p:cNvPicPr>
          <p:nvPr/>
        </p:nvPicPr>
        <p:blipFill>
          <a:blip r:embed="rId8"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5122" name="Picture 2"/>
          <p:cNvPicPr>
            <a:picLocks noChangeAspect="1" noChangeArrowheads="1"/>
          </p:cNvPicPr>
          <p:nvPr/>
        </p:nvPicPr>
        <p:blipFill>
          <a:blip r:embed="rId3" cstate="print">
            <a:lum bright="-20000" contrast="40000"/>
          </a:blip>
          <a:srcRect/>
          <a:stretch>
            <a:fillRect/>
          </a:stretch>
        </p:blipFill>
        <p:spPr bwMode="auto">
          <a:xfrm>
            <a:off x="838200" y="457200"/>
            <a:ext cx="3800475" cy="3114675"/>
          </a:xfrm>
          <a:prstGeom prst="rect">
            <a:avLst/>
          </a:prstGeom>
          <a:noFill/>
          <a:ln w="28575">
            <a:solidFill>
              <a:srgbClr val="00B050"/>
            </a:solidFill>
            <a:miter lim="800000"/>
            <a:headEnd/>
            <a:tailEnd/>
          </a:ln>
        </p:spPr>
      </p:pic>
      <p:pic>
        <p:nvPicPr>
          <p:cNvPr id="5123" name="Picture 3"/>
          <p:cNvPicPr>
            <a:picLocks noChangeAspect="1" noChangeArrowheads="1"/>
          </p:cNvPicPr>
          <p:nvPr/>
        </p:nvPicPr>
        <p:blipFill>
          <a:blip r:embed="rId4" cstate="print">
            <a:lum bright="-20000" contrast="40000"/>
          </a:blip>
          <a:srcRect/>
          <a:stretch>
            <a:fillRect/>
          </a:stretch>
        </p:blipFill>
        <p:spPr bwMode="auto">
          <a:xfrm>
            <a:off x="4724400" y="457200"/>
            <a:ext cx="3399269" cy="5843588"/>
          </a:xfrm>
          <a:prstGeom prst="rect">
            <a:avLst/>
          </a:prstGeom>
          <a:noFill/>
          <a:ln w="28575">
            <a:solidFill>
              <a:srgbClr val="00B050"/>
            </a:solidFill>
            <a:miter lim="800000"/>
            <a:headEnd/>
            <a:tailEnd/>
          </a:ln>
        </p:spPr>
      </p:pic>
      <p:pic>
        <p:nvPicPr>
          <p:cNvPr id="5124" name="Picture 4" descr="C:\Users\я\Desktop\Загрузки. Черновик\Kraski_oseni.jpg"/>
          <p:cNvPicPr>
            <a:picLocks noChangeAspect="1" noChangeArrowheads="1"/>
          </p:cNvPicPr>
          <p:nvPr/>
        </p:nvPicPr>
        <p:blipFill>
          <a:blip r:embed="rId5" cstate="print"/>
          <a:srcRect/>
          <a:stretch>
            <a:fillRect/>
          </a:stretch>
        </p:blipFill>
        <p:spPr bwMode="auto">
          <a:xfrm>
            <a:off x="914400" y="3733800"/>
            <a:ext cx="3505200" cy="2628899"/>
          </a:xfrm>
          <a:prstGeom prst="foldedCorner">
            <a:avLst/>
          </a:prstGeom>
          <a:noFill/>
        </p:spPr>
      </p:pic>
      <p:pic>
        <p:nvPicPr>
          <p:cNvPr id="11"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6146" name="Picture 2"/>
          <p:cNvPicPr>
            <a:picLocks noChangeAspect="1" noChangeArrowheads="1"/>
          </p:cNvPicPr>
          <p:nvPr/>
        </p:nvPicPr>
        <p:blipFill>
          <a:blip r:embed="rId3" cstate="print">
            <a:lum bright="-20000" contrast="40000"/>
          </a:blip>
          <a:srcRect/>
          <a:stretch>
            <a:fillRect/>
          </a:stretch>
        </p:blipFill>
        <p:spPr bwMode="auto">
          <a:xfrm>
            <a:off x="914400" y="457200"/>
            <a:ext cx="3514725" cy="5814160"/>
          </a:xfrm>
          <a:prstGeom prst="rect">
            <a:avLst/>
          </a:prstGeom>
          <a:noFill/>
          <a:ln w="28575">
            <a:solidFill>
              <a:srgbClr val="00B050"/>
            </a:solidFill>
            <a:miter lim="800000"/>
            <a:headEnd/>
            <a:tailEnd/>
          </a:ln>
        </p:spPr>
      </p:pic>
      <p:pic>
        <p:nvPicPr>
          <p:cNvPr id="6147" name="Picture 3"/>
          <p:cNvPicPr>
            <a:picLocks noChangeAspect="1" noChangeArrowheads="1"/>
          </p:cNvPicPr>
          <p:nvPr/>
        </p:nvPicPr>
        <p:blipFill>
          <a:blip r:embed="rId4" cstate="print">
            <a:lum bright="-20000" contrast="40000"/>
          </a:blip>
          <a:srcRect t="1216"/>
          <a:stretch>
            <a:fillRect/>
          </a:stretch>
        </p:blipFill>
        <p:spPr bwMode="auto">
          <a:xfrm>
            <a:off x="4572000" y="457200"/>
            <a:ext cx="3536149" cy="5954655"/>
          </a:xfrm>
          <a:prstGeom prst="rect">
            <a:avLst/>
          </a:prstGeom>
          <a:noFill/>
          <a:ln w="28575">
            <a:solidFill>
              <a:srgbClr val="00B050"/>
            </a:solidFill>
            <a:miter lim="800000"/>
            <a:headEnd/>
            <a:tailEnd/>
          </a:ln>
        </p:spPr>
      </p:pic>
      <p:pic>
        <p:nvPicPr>
          <p:cNvPr id="8"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7170" name="Picture 2"/>
          <p:cNvPicPr>
            <a:picLocks noChangeAspect="1" noChangeArrowheads="1"/>
          </p:cNvPicPr>
          <p:nvPr/>
        </p:nvPicPr>
        <p:blipFill>
          <a:blip r:embed="rId3" cstate="print">
            <a:lum bright="-20000" contrast="40000"/>
          </a:blip>
          <a:srcRect/>
          <a:stretch>
            <a:fillRect/>
          </a:stretch>
        </p:blipFill>
        <p:spPr bwMode="auto">
          <a:xfrm>
            <a:off x="838200" y="457200"/>
            <a:ext cx="3573943" cy="5891213"/>
          </a:xfrm>
          <a:prstGeom prst="rect">
            <a:avLst/>
          </a:prstGeom>
          <a:noFill/>
          <a:ln w="28575">
            <a:solidFill>
              <a:srgbClr val="00B050"/>
            </a:solidFill>
            <a:miter lim="800000"/>
            <a:headEnd/>
            <a:tailEnd/>
          </a:ln>
        </p:spPr>
      </p:pic>
      <p:pic>
        <p:nvPicPr>
          <p:cNvPr id="7171" name="Picture 3"/>
          <p:cNvPicPr>
            <a:picLocks noChangeAspect="1" noChangeArrowheads="1"/>
          </p:cNvPicPr>
          <p:nvPr/>
        </p:nvPicPr>
        <p:blipFill>
          <a:blip r:embed="rId4" cstate="print">
            <a:lum bright="-20000" contrast="40000"/>
          </a:blip>
          <a:srcRect/>
          <a:stretch>
            <a:fillRect/>
          </a:stretch>
        </p:blipFill>
        <p:spPr bwMode="auto">
          <a:xfrm>
            <a:off x="4724400" y="457200"/>
            <a:ext cx="3762375" cy="4514850"/>
          </a:xfrm>
          <a:prstGeom prst="rect">
            <a:avLst/>
          </a:prstGeom>
          <a:noFill/>
          <a:ln w="28575">
            <a:solidFill>
              <a:srgbClr val="00B050"/>
            </a:solidFill>
            <a:miter lim="800000"/>
            <a:headEnd/>
            <a:tailEnd/>
          </a:ln>
        </p:spPr>
      </p:pic>
      <p:pic>
        <p:nvPicPr>
          <p:cNvPr id="7172" name="Picture 4" descr="C:\Users\я\Desktop\Загрузки. Черновик\img1.jpg"/>
          <p:cNvPicPr>
            <a:picLocks noChangeAspect="1" noChangeArrowheads="1"/>
          </p:cNvPicPr>
          <p:nvPr/>
        </p:nvPicPr>
        <p:blipFill>
          <a:blip r:embed="rId5" cstate="print"/>
          <a:srcRect/>
          <a:stretch>
            <a:fillRect/>
          </a:stretch>
        </p:blipFill>
        <p:spPr bwMode="auto">
          <a:xfrm>
            <a:off x="5715000" y="5105400"/>
            <a:ext cx="1752600" cy="1314450"/>
          </a:xfrm>
          <a:prstGeom prst="foldedCorner">
            <a:avLst/>
          </a:prstGeom>
          <a:noFill/>
        </p:spPr>
      </p:pic>
      <p:pic>
        <p:nvPicPr>
          <p:cNvPr id="9"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8194" name="Picture 2"/>
          <p:cNvPicPr>
            <a:picLocks noChangeAspect="1" noChangeArrowheads="1"/>
          </p:cNvPicPr>
          <p:nvPr/>
        </p:nvPicPr>
        <p:blipFill>
          <a:blip r:embed="rId3" cstate="print">
            <a:lum bright="-20000" contrast="40000"/>
          </a:blip>
          <a:srcRect/>
          <a:stretch>
            <a:fillRect/>
          </a:stretch>
        </p:blipFill>
        <p:spPr bwMode="auto">
          <a:xfrm>
            <a:off x="838200" y="457200"/>
            <a:ext cx="3800475" cy="1609725"/>
          </a:xfrm>
          <a:prstGeom prst="rect">
            <a:avLst/>
          </a:prstGeom>
          <a:noFill/>
          <a:ln w="28575">
            <a:solidFill>
              <a:srgbClr val="00B050"/>
            </a:solidFill>
            <a:miter lim="800000"/>
            <a:headEnd/>
            <a:tailEnd/>
          </a:ln>
        </p:spPr>
      </p:pic>
      <p:pic>
        <p:nvPicPr>
          <p:cNvPr id="8195" name="Picture 3"/>
          <p:cNvPicPr>
            <a:picLocks noChangeAspect="1" noChangeArrowheads="1"/>
          </p:cNvPicPr>
          <p:nvPr/>
        </p:nvPicPr>
        <p:blipFill>
          <a:blip r:embed="rId4" cstate="print">
            <a:lum bright="-20000" contrast="40000"/>
          </a:blip>
          <a:srcRect b="40650"/>
          <a:stretch>
            <a:fillRect/>
          </a:stretch>
        </p:blipFill>
        <p:spPr bwMode="auto">
          <a:xfrm>
            <a:off x="838199" y="2286000"/>
            <a:ext cx="3765637" cy="2819400"/>
          </a:xfrm>
          <a:prstGeom prst="rect">
            <a:avLst/>
          </a:prstGeom>
          <a:noFill/>
          <a:ln w="28575">
            <a:solidFill>
              <a:srgbClr val="00B050"/>
            </a:solidFill>
            <a:miter lim="800000"/>
            <a:headEnd/>
            <a:tailEnd/>
          </a:ln>
        </p:spPr>
      </p:pic>
      <p:pic>
        <p:nvPicPr>
          <p:cNvPr id="8196" name="Picture 4"/>
          <p:cNvPicPr>
            <a:picLocks noChangeAspect="1" noChangeArrowheads="1"/>
          </p:cNvPicPr>
          <p:nvPr/>
        </p:nvPicPr>
        <p:blipFill>
          <a:blip r:embed="rId5" cstate="print">
            <a:lum bright="-20000" contrast="40000"/>
          </a:blip>
          <a:srcRect/>
          <a:stretch>
            <a:fillRect/>
          </a:stretch>
        </p:blipFill>
        <p:spPr bwMode="auto">
          <a:xfrm>
            <a:off x="4876800" y="457200"/>
            <a:ext cx="3752850" cy="3581400"/>
          </a:xfrm>
          <a:prstGeom prst="rect">
            <a:avLst/>
          </a:prstGeom>
          <a:noFill/>
          <a:ln w="28575">
            <a:solidFill>
              <a:srgbClr val="00B050"/>
            </a:solidFill>
            <a:miter lim="800000"/>
            <a:headEnd/>
            <a:tailEnd/>
          </a:ln>
        </p:spPr>
      </p:pic>
      <p:pic>
        <p:nvPicPr>
          <p:cNvPr id="8197" name="Picture 5"/>
          <p:cNvPicPr>
            <a:picLocks noChangeAspect="1" noChangeArrowheads="1"/>
          </p:cNvPicPr>
          <p:nvPr/>
        </p:nvPicPr>
        <p:blipFill>
          <a:blip r:embed="rId6" cstate="print">
            <a:lum bright="-20000" contrast="40000"/>
          </a:blip>
          <a:srcRect t="4678"/>
          <a:stretch>
            <a:fillRect/>
          </a:stretch>
        </p:blipFill>
        <p:spPr bwMode="auto">
          <a:xfrm>
            <a:off x="4876800" y="4267200"/>
            <a:ext cx="3733800" cy="1560537"/>
          </a:xfrm>
          <a:prstGeom prst="rect">
            <a:avLst/>
          </a:prstGeom>
          <a:noFill/>
          <a:ln w="28575">
            <a:solidFill>
              <a:srgbClr val="00B050"/>
            </a:solidFill>
            <a:miter lim="800000"/>
            <a:headEnd/>
            <a:tailEnd/>
          </a:ln>
        </p:spPr>
      </p:pic>
      <p:pic>
        <p:nvPicPr>
          <p:cNvPr id="8198" name="Picture 6" descr="C:\Users\я\Desktop\Загрузки. Черновик\slide_2.jpg"/>
          <p:cNvPicPr>
            <a:picLocks noChangeAspect="1" noChangeArrowheads="1"/>
          </p:cNvPicPr>
          <p:nvPr/>
        </p:nvPicPr>
        <p:blipFill>
          <a:blip r:embed="rId7" cstate="print"/>
          <a:srcRect/>
          <a:stretch>
            <a:fillRect/>
          </a:stretch>
        </p:blipFill>
        <p:spPr bwMode="auto">
          <a:xfrm>
            <a:off x="1676400" y="5181600"/>
            <a:ext cx="1676400" cy="1257300"/>
          </a:xfrm>
          <a:prstGeom prst="rect">
            <a:avLst/>
          </a:prstGeom>
          <a:noFill/>
        </p:spPr>
      </p:pic>
      <p:pic>
        <p:nvPicPr>
          <p:cNvPr id="11" name="Picture 2" descr="C:\Users\я\Desktop\Загрузки. Черновик\right-24823_1280.png">
            <a:hlinkClick r:id="rId8" action="ppaction://hlinksldjump"/>
          </p:cNvPr>
          <p:cNvPicPr>
            <a:picLocks noChangeAspect="1" noChangeArrowheads="1"/>
          </p:cNvPicPr>
          <p:nvPr/>
        </p:nvPicPr>
        <p:blipFill>
          <a:blip r:embed="rId9"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9218" name="Picture 2"/>
          <p:cNvPicPr>
            <a:picLocks noChangeAspect="1" noChangeArrowheads="1"/>
          </p:cNvPicPr>
          <p:nvPr/>
        </p:nvPicPr>
        <p:blipFill>
          <a:blip r:embed="rId3" cstate="print">
            <a:lum bright="-20000" contrast="40000"/>
          </a:blip>
          <a:srcRect/>
          <a:stretch>
            <a:fillRect/>
          </a:stretch>
        </p:blipFill>
        <p:spPr bwMode="auto">
          <a:xfrm>
            <a:off x="838200" y="457200"/>
            <a:ext cx="3800475" cy="4724400"/>
          </a:xfrm>
          <a:prstGeom prst="rect">
            <a:avLst/>
          </a:prstGeom>
          <a:noFill/>
          <a:ln w="28575">
            <a:solidFill>
              <a:srgbClr val="00B050"/>
            </a:solidFill>
            <a:miter lim="800000"/>
            <a:headEnd/>
            <a:tailEnd/>
          </a:ln>
        </p:spPr>
      </p:pic>
      <p:pic>
        <p:nvPicPr>
          <p:cNvPr id="9219" name="Picture 3"/>
          <p:cNvPicPr>
            <a:picLocks noChangeAspect="1" noChangeArrowheads="1"/>
          </p:cNvPicPr>
          <p:nvPr/>
        </p:nvPicPr>
        <p:blipFill>
          <a:blip r:embed="rId4" cstate="print">
            <a:lum bright="-20000" contrast="40000"/>
          </a:blip>
          <a:srcRect/>
          <a:stretch>
            <a:fillRect/>
          </a:stretch>
        </p:blipFill>
        <p:spPr bwMode="auto">
          <a:xfrm>
            <a:off x="4800600" y="457200"/>
            <a:ext cx="3449248" cy="5847963"/>
          </a:xfrm>
          <a:prstGeom prst="rect">
            <a:avLst/>
          </a:prstGeom>
          <a:noFill/>
          <a:ln w="28575">
            <a:solidFill>
              <a:srgbClr val="00B050"/>
            </a:solidFill>
            <a:miter lim="800000"/>
            <a:headEnd/>
            <a:tailEnd/>
          </a:ln>
        </p:spPr>
      </p:pic>
      <p:pic>
        <p:nvPicPr>
          <p:cNvPr id="9220" name="Picture 4" descr="C:\Users\я\Desktop\Загрузки. Черновик\672996_main.jpg"/>
          <p:cNvPicPr>
            <a:picLocks noChangeAspect="1" noChangeArrowheads="1"/>
          </p:cNvPicPr>
          <p:nvPr/>
        </p:nvPicPr>
        <p:blipFill>
          <a:blip r:embed="rId5" cstate="print"/>
          <a:srcRect/>
          <a:stretch>
            <a:fillRect/>
          </a:stretch>
        </p:blipFill>
        <p:spPr bwMode="auto">
          <a:xfrm>
            <a:off x="1828800" y="5334000"/>
            <a:ext cx="1752600" cy="1072842"/>
          </a:xfrm>
          <a:prstGeom prst="foldedCorner">
            <a:avLst/>
          </a:prstGeom>
          <a:noFill/>
        </p:spPr>
      </p:pic>
      <p:pic>
        <p:nvPicPr>
          <p:cNvPr id="11"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3124200" y="381000"/>
            <a:ext cx="2675732" cy="584775"/>
          </a:xfrm>
          <a:prstGeom prst="rect">
            <a:avLst/>
          </a:prstGeom>
          <a:noFill/>
        </p:spPr>
        <p:txBody>
          <a:bodyPr wrap="none" rtlCol="0">
            <a:spAutoFit/>
          </a:bodyPr>
          <a:lstStyle/>
          <a:p>
            <a:r>
              <a:rPr lang="ru-RU" sz="3200" b="1" dirty="0" smtClean="0">
                <a:solidFill>
                  <a:srgbClr val="00B050"/>
                </a:solidFill>
              </a:rPr>
              <a:t>СОДЕРЖАНИЕ</a:t>
            </a:r>
            <a:endParaRPr lang="ru-RU" sz="3200" b="1" dirty="0">
              <a:solidFill>
                <a:srgbClr val="00B050"/>
              </a:solidFill>
            </a:endParaRPr>
          </a:p>
        </p:txBody>
      </p:sp>
      <p:sp>
        <p:nvSpPr>
          <p:cNvPr id="6" name="TextBox 5"/>
          <p:cNvSpPr txBox="1"/>
          <p:nvPr/>
        </p:nvSpPr>
        <p:spPr>
          <a:xfrm>
            <a:off x="381000" y="8382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3" action="ppaction://hlinksldjump"/>
              </a:rPr>
              <a:t>Задание</a:t>
            </a:r>
            <a:r>
              <a:rPr lang="ru-RU" sz="2400" b="1" dirty="0" smtClean="0">
                <a:solidFill>
                  <a:schemeClr val="accent3">
                    <a:lumMod val="50000"/>
                  </a:schemeClr>
                </a:solidFill>
              </a:rPr>
              <a:t> №1</a:t>
            </a:r>
            <a:endParaRPr lang="ru-RU" sz="2400" b="1" dirty="0">
              <a:solidFill>
                <a:schemeClr val="accent3">
                  <a:lumMod val="50000"/>
                </a:schemeClr>
              </a:solidFill>
            </a:endParaRPr>
          </a:p>
        </p:txBody>
      </p:sp>
      <p:sp>
        <p:nvSpPr>
          <p:cNvPr id="7" name="TextBox 6">
            <a:hlinkClick r:id="rId4" action="ppaction://hlinksldjump"/>
          </p:cNvPr>
          <p:cNvSpPr txBox="1"/>
          <p:nvPr/>
        </p:nvSpPr>
        <p:spPr>
          <a:xfrm>
            <a:off x="381000" y="12954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4" action="ppaction://hlinksldjump"/>
              </a:rPr>
              <a:t>Задание</a:t>
            </a:r>
            <a:r>
              <a:rPr lang="ru-RU" sz="2400" b="1" dirty="0" smtClean="0">
                <a:solidFill>
                  <a:schemeClr val="accent3">
                    <a:lumMod val="50000"/>
                  </a:schemeClr>
                </a:solidFill>
              </a:rPr>
              <a:t> №2</a:t>
            </a:r>
            <a:endParaRPr lang="ru-RU" sz="2400" b="1" dirty="0">
              <a:solidFill>
                <a:schemeClr val="accent3">
                  <a:lumMod val="50000"/>
                </a:schemeClr>
              </a:solidFill>
            </a:endParaRPr>
          </a:p>
        </p:txBody>
      </p:sp>
      <p:sp>
        <p:nvSpPr>
          <p:cNvPr id="8" name="TextBox 7"/>
          <p:cNvSpPr txBox="1"/>
          <p:nvPr/>
        </p:nvSpPr>
        <p:spPr>
          <a:xfrm>
            <a:off x="381000" y="17526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5" action="ppaction://hlinksldjump"/>
              </a:rPr>
              <a:t>Задание</a:t>
            </a:r>
            <a:r>
              <a:rPr lang="ru-RU" sz="2400" b="1" dirty="0" smtClean="0">
                <a:solidFill>
                  <a:schemeClr val="accent3">
                    <a:lumMod val="50000"/>
                  </a:schemeClr>
                </a:solidFill>
              </a:rPr>
              <a:t> №3</a:t>
            </a:r>
            <a:endParaRPr lang="ru-RU" sz="2400" b="1" dirty="0">
              <a:solidFill>
                <a:schemeClr val="accent3">
                  <a:lumMod val="50000"/>
                </a:schemeClr>
              </a:solidFill>
            </a:endParaRPr>
          </a:p>
        </p:txBody>
      </p:sp>
      <p:sp>
        <p:nvSpPr>
          <p:cNvPr id="10" name="TextBox 9"/>
          <p:cNvSpPr txBox="1"/>
          <p:nvPr/>
        </p:nvSpPr>
        <p:spPr>
          <a:xfrm>
            <a:off x="381000" y="22098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6" action="ppaction://hlinksldjump"/>
              </a:rPr>
              <a:t>Задание</a:t>
            </a:r>
            <a:r>
              <a:rPr lang="ru-RU" sz="2400" b="1" dirty="0" smtClean="0">
                <a:solidFill>
                  <a:schemeClr val="accent3">
                    <a:lumMod val="50000"/>
                  </a:schemeClr>
                </a:solidFill>
              </a:rPr>
              <a:t> №4</a:t>
            </a:r>
            <a:endParaRPr lang="ru-RU" sz="2400" b="1" dirty="0">
              <a:solidFill>
                <a:schemeClr val="accent3">
                  <a:lumMod val="50000"/>
                </a:schemeClr>
              </a:solidFill>
            </a:endParaRPr>
          </a:p>
        </p:txBody>
      </p:sp>
      <p:sp>
        <p:nvSpPr>
          <p:cNvPr id="11" name="TextBox 10"/>
          <p:cNvSpPr txBox="1"/>
          <p:nvPr/>
        </p:nvSpPr>
        <p:spPr>
          <a:xfrm>
            <a:off x="381000" y="26670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7" action="ppaction://hlinksldjump"/>
              </a:rPr>
              <a:t>Задание</a:t>
            </a:r>
            <a:r>
              <a:rPr lang="ru-RU" sz="2400" b="1" dirty="0" smtClean="0">
                <a:solidFill>
                  <a:schemeClr val="accent3">
                    <a:lumMod val="50000"/>
                  </a:schemeClr>
                </a:solidFill>
              </a:rPr>
              <a:t> №5</a:t>
            </a:r>
            <a:endParaRPr lang="ru-RU" sz="2400" b="1" dirty="0">
              <a:solidFill>
                <a:schemeClr val="accent3">
                  <a:lumMod val="50000"/>
                </a:schemeClr>
              </a:solidFill>
            </a:endParaRPr>
          </a:p>
        </p:txBody>
      </p:sp>
      <p:sp>
        <p:nvSpPr>
          <p:cNvPr id="12" name="TextBox 11"/>
          <p:cNvSpPr txBox="1"/>
          <p:nvPr/>
        </p:nvSpPr>
        <p:spPr>
          <a:xfrm>
            <a:off x="381000" y="31242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8" action="ppaction://hlinksldjump"/>
              </a:rPr>
              <a:t>Задание</a:t>
            </a:r>
            <a:r>
              <a:rPr lang="ru-RU" sz="2400" b="1" dirty="0" smtClean="0">
                <a:solidFill>
                  <a:schemeClr val="accent3">
                    <a:lumMod val="50000"/>
                  </a:schemeClr>
                </a:solidFill>
              </a:rPr>
              <a:t> №6</a:t>
            </a:r>
            <a:endParaRPr lang="ru-RU" sz="2400" b="1" dirty="0">
              <a:solidFill>
                <a:schemeClr val="accent3">
                  <a:lumMod val="50000"/>
                </a:schemeClr>
              </a:solidFill>
            </a:endParaRPr>
          </a:p>
        </p:txBody>
      </p:sp>
      <p:sp>
        <p:nvSpPr>
          <p:cNvPr id="13" name="TextBox 12"/>
          <p:cNvSpPr txBox="1"/>
          <p:nvPr/>
        </p:nvSpPr>
        <p:spPr>
          <a:xfrm>
            <a:off x="381000" y="35814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9" action="ppaction://hlinksldjump"/>
              </a:rPr>
              <a:t>Задание</a:t>
            </a:r>
            <a:r>
              <a:rPr lang="ru-RU" sz="2400" b="1" dirty="0" smtClean="0">
                <a:solidFill>
                  <a:schemeClr val="accent3">
                    <a:lumMod val="50000"/>
                  </a:schemeClr>
                </a:solidFill>
              </a:rPr>
              <a:t> №7</a:t>
            </a:r>
            <a:endParaRPr lang="ru-RU" sz="2400" b="1" dirty="0">
              <a:solidFill>
                <a:schemeClr val="accent3">
                  <a:lumMod val="50000"/>
                </a:schemeClr>
              </a:solidFill>
            </a:endParaRPr>
          </a:p>
        </p:txBody>
      </p:sp>
      <p:sp>
        <p:nvSpPr>
          <p:cNvPr id="14" name="TextBox 13"/>
          <p:cNvSpPr txBox="1"/>
          <p:nvPr/>
        </p:nvSpPr>
        <p:spPr>
          <a:xfrm>
            <a:off x="381000" y="40386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10" action="ppaction://hlinksldjump"/>
              </a:rPr>
              <a:t>Задание</a:t>
            </a:r>
            <a:r>
              <a:rPr lang="ru-RU" sz="2400" b="1" dirty="0" smtClean="0">
                <a:solidFill>
                  <a:schemeClr val="accent3">
                    <a:lumMod val="50000"/>
                  </a:schemeClr>
                </a:solidFill>
              </a:rPr>
              <a:t> №8</a:t>
            </a:r>
            <a:endParaRPr lang="ru-RU" sz="2400" b="1" dirty="0">
              <a:solidFill>
                <a:schemeClr val="accent3">
                  <a:lumMod val="50000"/>
                </a:schemeClr>
              </a:solidFill>
            </a:endParaRPr>
          </a:p>
        </p:txBody>
      </p:sp>
      <p:sp>
        <p:nvSpPr>
          <p:cNvPr id="15" name="TextBox 14"/>
          <p:cNvSpPr txBox="1"/>
          <p:nvPr/>
        </p:nvSpPr>
        <p:spPr>
          <a:xfrm>
            <a:off x="381000" y="4495800"/>
            <a:ext cx="1859805" cy="461665"/>
          </a:xfrm>
          <a:prstGeom prst="rect">
            <a:avLst/>
          </a:prstGeom>
          <a:noFill/>
        </p:spPr>
        <p:txBody>
          <a:bodyPr wrap="none" rtlCol="0">
            <a:spAutoFit/>
          </a:bodyPr>
          <a:lstStyle/>
          <a:p>
            <a:r>
              <a:rPr lang="ru-RU" sz="2400" b="1" dirty="0" smtClean="0">
                <a:solidFill>
                  <a:schemeClr val="accent3">
                    <a:lumMod val="50000"/>
                  </a:schemeClr>
                </a:solidFill>
                <a:hlinkClick r:id="rId11" action="ppaction://hlinksldjump"/>
              </a:rPr>
              <a:t>Задание</a:t>
            </a:r>
            <a:r>
              <a:rPr lang="ru-RU" sz="2400" b="1" dirty="0" smtClean="0">
                <a:solidFill>
                  <a:schemeClr val="accent3">
                    <a:lumMod val="50000"/>
                  </a:schemeClr>
                </a:solidFill>
              </a:rPr>
              <a:t> №9</a:t>
            </a:r>
            <a:endParaRPr lang="ru-RU" sz="2400" b="1" dirty="0">
              <a:solidFill>
                <a:schemeClr val="accent3">
                  <a:lumMod val="50000"/>
                </a:schemeClr>
              </a:solidFill>
            </a:endParaRPr>
          </a:p>
        </p:txBody>
      </p:sp>
      <p:sp>
        <p:nvSpPr>
          <p:cNvPr id="16" name="TextBox 15"/>
          <p:cNvSpPr txBox="1"/>
          <p:nvPr/>
        </p:nvSpPr>
        <p:spPr>
          <a:xfrm>
            <a:off x="381000" y="4953000"/>
            <a:ext cx="2015295" cy="461665"/>
          </a:xfrm>
          <a:prstGeom prst="rect">
            <a:avLst/>
          </a:prstGeom>
          <a:noFill/>
        </p:spPr>
        <p:txBody>
          <a:bodyPr wrap="none" rtlCol="0">
            <a:spAutoFit/>
          </a:bodyPr>
          <a:lstStyle/>
          <a:p>
            <a:r>
              <a:rPr lang="ru-RU" sz="2400" b="1" dirty="0" smtClean="0">
                <a:solidFill>
                  <a:schemeClr val="accent3">
                    <a:lumMod val="50000"/>
                  </a:schemeClr>
                </a:solidFill>
                <a:hlinkClick r:id="rId12" action="ppaction://hlinksldjump"/>
              </a:rPr>
              <a:t>Задание</a:t>
            </a:r>
            <a:r>
              <a:rPr lang="ru-RU" sz="2400" b="1" dirty="0" smtClean="0">
                <a:solidFill>
                  <a:schemeClr val="accent3">
                    <a:lumMod val="50000"/>
                  </a:schemeClr>
                </a:solidFill>
              </a:rPr>
              <a:t> №10</a:t>
            </a:r>
            <a:endParaRPr lang="ru-RU" sz="2400" b="1" dirty="0">
              <a:solidFill>
                <a:schemeClr val="accent3">
                  <a:lumMod val="50000"/>
                </a:schemeClr>
              </a:solidFill>
            </a:endParaRPr>
          </a:p>
        </p:txBody>
      </p:sp>
      <p:pic>
        <p:nvPicPr>
          <p:cNvPr id="90113" name="Picture 1"/>
          <p:cNvPicPr>
            <a:picLocks noChangeAspect="1" noChangeArrowheads="1"/>
          </p:cNvPicPr>
          <p:nvPr/>
        </p:nvPicPr>
        <p:blipFill>
          <a:blip r:embed="rId13" cstate="print"/>
          <a:srcRect/>
          <a:stretch>
            <a:fillRect/>
          </a:stretch>
        </p:blipFill>
        <p:spPr bwMode="auto">
          <a:xfrm rot="20795859">
            <a:off x="3810000" y="2209800"/>
            <a:ext cx="2309791" cy="3498000"/>
          </a:xfrm>
          <a:prstGeom prst="rect">
            <a:avLst/>
          </a:prstGeom>
          <a:ln>
            <a:noFill/>
          </a:ln>
          <a:effectLst>
            <a:outerShdw blurRad="292100" dist="139700" dir="2700000" algn="tl" rotWithShape="0">
              <a:srgbClr val="333333">
                <a:alpha val="65000"/>
              </a:srgbClr>
            </a:outerShdw>
          </a:effectLst>
        </p:spPr>
      </p:pic>
      <p:pic>
        <p:nvPicPr>
          <p:cNvPr id="90114" name="Picture 2"/>
          <p:cNvPicPr>
            <a:picLocks noChangeAspect="1" noChangeArrowheads="1"/>
          </p:cNvPicPr>
          <p:nvPr/>
        </p:nvPicPr>
        <p:blipFill>
          <a:blip r:embed="rId14" cstate="print"/>
          <a:srcRect/>
          <a:stretch>
            <a:fillRect/>
          </a:stretch>
        </p:blipFill>
        <p:spPr bwMode="auto">
          <a:xfrm>
            <a:off x="5943600" y="990600"/>
            <a:ext cx="2462776" cy="3276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0242" name="Picture 2"/>
          <p:cNvPicPr>
            <a:picLocks noChangeAspect="1" noChangeArrowheads="1"/>
          </p:cNvPicPr>
          <p:nvPr/>
        </p:nvPicPr>
        <p:blipFill>
          <a:blip r:embed="rId3" cstate="print">
            <a:lum bright="-20000" contrast="40000"/>
          </a:blip>
          <a:srcRect/>
          <a:stretch>
            <a:fillRect/>
          </a:stretch>
        </p:blipFill>
        <p:spPr bwMode="auto">
          <a:xfrm>
            <a:off x="990600" y="457200"/>
            <a:ext cx="3527454" cy="5929313"/>
          </a:xfrm>
          <a:prstGeom prst="rect">
            <a:avLst/>
          </a:prstGeom>
          <a:noFill/>
          <a:ln w="28575">
            <a:solidFill>
              <a:srgbClr val="00B050"/>
            </a:solidFill>
            <a:miter lim="800000"/>
            <a:headEnd/>
            <a:tailEnd/>
          </a:ln>
        </p:spPr>
      </p:pic>
      <p:pic>
        <p:nvPicPr>
          <p:cNvPr id="10243" name="Picture 3"/>
          <p:cNvPicPr>
            <a:picLocks noChangeAspect="1" noChangeArrowheads="1"/>
          </p:cNvPicPr>
          <p:nvPr/>
        </p:nvPicPr>
        <p:blipFill>
          <a:blip r:embed="rId4" cstate="print">
            <a:lum bright="-20000" contrast="40000"/>
          </a:blip>
          <a:srcRect/>
          <a:stretch>
            <a:fillRect/>
          </a:stretch>
        </p:blipFill>
        <p:spPr bwMode="auto">
          <a:xfrm>
            <a:off x="4724400" y="457200"/>
            <a:ext cx="3762375" cy="5667375"/>
          </a:xfrm>
          <a:prstGeom prst="rect">
            <a:avLst/>
          </a:prstGeom>
          <a:noFill/>
          <a:ln w="28575">
            <a:solidFill>
              <a:srgbClr val="00B050"/>
            </a:solidFill>
            <a:miter lim="800000"/>
            <a:headEnd/>
            <a:tailEnd/>
          </a:ln>
        </p:spPr>
      </p:pic>
      <p:pic>
        <p:nvPicPr>
          <p:cNvPr id="8"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38100">
            <a:noFill/>
          </a:ln>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1266" name="Picture 2"/>
          <p:cNvPicPr>
            <a:picLocks noChangeAspect="1" noChangeArrowheads="1"/>
          </p:cNvPicPr>
          <p:nvPr/>
        </p:nvPicPr>
        <p:blipFill>
          <a:blip r:embed="rId3" cstate="print">
            <a:lum bright="-20000" contrast="40000"/>
          </a:blip>
          <a:srcRect/>
          <a:stretch>
            <a:fillRect/>
          </a:stretch>
        </p:blipFill>
        <p:spPr bwMode="auto">
          <a:xfrm>
            <a:off x="838200" y="457200"/>
            <a:ext cx="3546556" cy="5943600"/>
          </a:xfrm>
          <a:prstGeom prst="rect">
            <a:avLst/>
          </a:prstGeom>
          <a:noFill/>
          <a:ln w="28575">
            <a:solidFill>
              <a:srgbClr val="00B050"/>
            </a:solidFill>
            <a:miter lim="800000"/>
            <a:headEnd/>
            <a:tailEnd/>
          </a:ln>
        </p:spPr>
      </p:pic>
      <p:pic>
        <p:nvPicPr>
          <p:cNvPr id="11267" name="Picture 3"/>
          <p:cNvPicPr>
            <a:picLocks noChangeAspect="1" noChangeArrowheads="1"/>
          </p:cNvPicPr>
          <p:nvPr/>
        </p:nvPicPr>
        <p:blipFill>
          <a:blip r:embed="rId4" cstate="print">
            <a:lum bright="-20000" contrast="40000"/>
          </a:blip>
          <a:srcRect/>
          <a:stretch>
            <a:fillRect/>
          </a:stretch>
        </p:blipFill>
        <p:spPr bwMode="auto">
          <a:xfrm>
            <a:off x="4572000" y="457200"/>
            <a:ext cx="3526775" cy="5943600"/>
          </a:xfrm>
          <a:prstGeom prst="rect">
            <a:avLst/>
          </a:prstGeom>
          <a:noFill/>
          <a:ln w="28575">
            <a:solidFill>
              <a:srgbClr val="00B050"/>
            </a:solidFill>
            <a:miter lim="800000"/>
            <a:headEnd/>
            <a:tailEnd/>
          </a:ln>
        </p:spPr>
      </p:pic>
      <p:pic>
        <p:nvPicPr>
          <p:cNvPr id="8"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Прямоугольник 8"/>
          <p:cNvSpPr/>
          <p:nvPr/>
        </p:nvSpPr>
        <p:spPr>
          <a:xfrm>
            <a:off x="457200" y="1447800"/>
            <a:ext cx="4572000" cy="2031325"/>
          </a:xfrm>
          <a:prstGeom prst="rect">
            <a:avLst/>
          </a:prstGeom>
          <a:ln w="28575">
            <a:solidFill>
              <a:srgbClr val="00B050"/>
            </a:solidFill>
          </a:ln>
        </p:spPr>
        <p:txBody>
          <a:bodyPr>
            <a:spAutoFit/>
          </a:bodyPr>
          <a:lstStyle/>
          <a:p>
            <a:pPr algn="just"/>
            <a:r>
              <a:rPr lang="ru-RU" dirty="0" smtClean="0"/>
              <a:t>Каждый живой организм живет в определенной </a:t>
            </a:r>
            <a:r>
              <a:rPr lang="ru-RU" b="1" dirty="0" smtClean="0">
                <a:solidFill>
                  <a:srgbClr val="00B050"/>
                </a:solidFill>
              </a:rPr>
              <a:t>среде обитания</a:t>
            </a:r>
            <a:r>
              <a:rPr lang="ru-RU" dirty="0" smtClean="0"/>
              <a:t>, той части природы, которая его окружает и оказывает на него какое-либо воздействие: одни — в воде, другие — около воды, одни — на поверхности земли, другие — внедряясь в почву или поселившись в пещерах. </a:t>
            </a:r>
            <a:endParaRPr lang="ru-RU" dirty="0"/>
          </a:p>
        </p:txBody>
      </p:sp>
      <p:sp>
        <p:nvSpPr>
          <p:cNvPr id="10"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sp>
        <p:nvSpPr>
          <p:cNvPr id="13" name="Прямоугольник 12"/>
          <p:cNvSpPr/>
          <p:nvPr/>
        </p:nvSpPr>
        <p:spPr>
          <a:xfrm>
            <a:off x="5181600" y="3810000"/>
            <a:ext cx="3505200" cy="1477328"/>
          </a:xfrm>
          <a:prstGeom prst="rect">
            <a:avLst/>
          </a:prstGeom>
          <a:ln w="28575">
            <a:solidFill>
              <a:srgbClr val="00B050"/>
            </a:solidFill>
          </a:ln>
        </p:spPr>
        <p:txBody>
          <a:bodyPr wrap="square">
            <a:spAutoFit/>
          </a:bodyPr>
          <a:lstStyle/>
          <a:p>
            <a:pPr algn="just"/>
            <a:r>
              <a:rPr lang="ru-RU" dirty="0" smtClean="0"/>
              <a:t>Различают </a:t>
            </a:r>
            <a:r>
              <a:rPr lang="ru-RU" b="1" dirty="0" smtClean="0">
                <a:solidFill>
                  <a:srgbClr val="00B050"/>
                </a:solidFill>
              </a:rPr>
              <a:t>естественные</a:t>
            </a:r>
            <a:r>
              <a:rPr lang="ru-RU" dirty="0" smtClean="0"/>
              <a:t> и </a:t>
            </a:r>
            <a:r>
              <a:rPr lang="ru-RU" b="1" dirty="0" smtClean="0">
                <a:solidFill>
                  <a:srgbClr val="00B050"/>
                </a:solidFill>
              </a:rPr>
              <a:t>искусственные</a:t>
            </a:r>
            <a:r>
              <a:rPr lang="ru-RU" dirty="0" smtClean="0"/>
              <a:t> условия среды обитания. Первые – природные, существующие изначально. Вторые – создаются человеком. </a:t>
            </a:r>
            <a:endParaRPr lang="ru-RU" dirty="0"/>
          </a:p>
        </p:txBody>
      </p:sp>
      <p:pic>
        <p:nvPicPr>
          <p:cNvPr id="30722" name="Picture 2" descr="C:\Users\я\Desktop\О.М. черновик\235675.jpg"/>
          <p:cNvPicPr>
            <a:picLocks noChangeAspect="1" noChangeArrowheads="1"/>
          </p:cNvPicPr>
          <p:nvPr/>
        </p:nvPicPr>
        <p:blipFill>
          <a:blip r:embed="rId3" cstate="print"/>
          <a:srcRect/>
          <a:stretch>
            <a:fillRect/>
          </a:stretch>
        </p:blipFill>
        <p:spPr bwMode="auto">
          <a:xfrm>
            <a:off x="5181600" y="1447800"/>
            <a:ext cx="3501956" cy="2057400"/>
          </a:xfrm>
          <a:prstGeom prst="rect">
            <a:avLst/>
          </a:prstGeom>
          <a:noFill/>
        </p:spPr>
      </p:pic>
      <p:pic>
        <p:nvPicPr>
          <p:cNvPr id="30723" name="Picture 3" descr="C:\Users\я\Desktop\О.М. черновик\14749548077_feaa4b913e_o.jpg"/>
          <p:cNvPicPr>
            <a:picLocks noChangeAspect="1" noChangeArrowheads="1"/>
          </p:cNvPicPr>
          <p:nvPr/>
        </p:nvPicPr>
        <p:blipFill>
          <a:blip r:embed="rId4" cstate="print"/>
          <a:srcRect/>
          <a:stretch>
            <a:fillRect/>
          </a:stretch>
        </p:blipFill>
        <p:spPr bwMode="auto">
          <a:xfrm>
            <a:off x="6172200" y="5410200"/>
            <a:ext cx="1524000" cy="1015538"/>
          </a:xfrm>
          <a:prstGeom prst="rect">
            <a:avLst/>
          </a:prstGeom>
          <a:noFill/>
          <a:ln w="28575">
            <a:solidFill>
              <a:srgbClr val="00B050"/>
            </a:solidFill>
          </a:ln>
        </p:spPr>
      </p:pic>
      <p:pic>
        <p:nvPicPr>
          <p:cNvPr id="30725" name="Picture 5" descr="C:\Users\я\Desktop\О.М. черновик\Дублинский_ботанический_сад,_цветы_в_оранжерее.jpg"/>
          <p:cNvPicPr>
            <a:picLocks noChangeAspect="1" noChangeArrowheads="1"/>
          </p:cNvPicPr>
          <p:nvPr/>
        </p:nvPicPr>
        <p:blipFill>
          <a:blip r:embed="rId5" cstate="print"/>
          <a:srcRect/>
          <a:stretch>
            <a:fillRect/>
          </a:stretch>
        </p:blipFill>
        <p:spPr bwMode="auto">
          <a:xfrm>
            <a:off x="457200" y="3657600"/>
            <a:ext cx="3086854" cy="2057400"/>
          </a:xfrm>
          <a:prstGeom prst="rect">
            <a:avLst/>
          </a:prstGeom>
          <a:noFill/>
          <a:ln w="28575">
            <a:solidFill>
              <a:srgbClr val="00B050"/>
            </a:solidFill>
          </a:ln>
        </p:spPr>
      </p:pic>
      <p:pic>
        <p:nvPicPr>
          <p:cNvPr id="30724" name="Picture 4" descr="C:\Users\я\Desktop\О.М. черновик\file746czsfxhz5lbiou8z7.jpg"/>
          <p:cNvPicPr>
            <a:picLocks noChangeAspect="1" noChangeArrowheads="1"/>
          </p:cNvPicPr>
          <p:nvPr/>
        </p:nvPicPr>
        <p:blipFill>
          <a:blip r:embed="rId6" cstate="print"/>
          <a:srcRect/>
          <a:stretch>
            <a:fillRect/>
          </a:stretch>
        </p:blipFill>
        <p:spPr bwMode="auto">
          <a:xfrm>
            <a:off x="2286000" y="4572000"/>
            <a:ext cx="2783457" cy="1844040"/>
          </a:xfrm>
          <a:prstGeom prst="rect">
            <a:avLst/>
          </a:prstGeom>
          <a:noFill/>
          <a:ln w="28575">
            <a:solidFill>
              <a:srgbClr val="00B050"/>
            </a:solidFill>
          </a:ln>
        </p:spPr>
      </p:pic>
      <p:sp>
        <p:nvSpPr>
          <p:cNvPr id="18" name="TextBox 17"/>
          <p:cNvSpPr txBox="1"/>
          <p:nvPr/>
        </p:nvSpPr>
        <p:spPr>
          <a:xfrm>
            <a:off x="3733800" y="4114800"/>
            <a:ext cx="1003801" cy="369332"/>
          </a:xfrm>
          <a:prstGeom prst="rect">
            <a:avLst/>
          </a:prstGeom>
          <a:noFill/>
        </p:spPr>
        <p:txBody>
          <a:bodyPr wrap="none" rtlCol="0">
            <a:spAutoFit/>
          </a:bodyPr>
          <a:lstStyle/>
          <a:p>
            <a:r>
              <a:rPr lang="ru-RU" b="1" dirty="0" smtClean="0">
                <a:solidFill>
                  <a:srgbClr val="00B050"/>
                </a:solidFill>
              </a:rPr>
              <a:t>зоопарк</a:t>
            </a:r>
            <a:endParaRPr lang="ru-RU" b="1" dirty="0">
              <a:solidFill>
                <a:srgbClr val="00B050"/>
              </a:solidFill>
            </a:endParaRPr>
          </a:p>
        </p:txBody>
      </p:sp>
      <p:sp>
        <p:nvSpPr>
          <p:cNvPr id="19" name="TextBox 18"/>
          <p:cNvSpPr txBox="1"/>
          <p:nvPr/>
        </p:nvSpPr>
        <p:spPr>
          <a:xfrm>
            <a:off x="304800" y="5791200"/>
            <a:ext cx="1985415" cy="646331"/>
          </a:xfrm>
          <a:prstGeom prst="rect">
            <a:avLst/>
          </a:prstGeom>
          <a:noFill/>
        </p:spPr>
        <p:txBody>
          <a:bodyPr wrap="none" rtlCol="0">
            <a:spAutoFit/>
          </a:bodyPr>
          <a:lstStyle/>
          <a:p>
            <a:pPr algn="ctr"/>
            <a:r>
              <a:rPr lang="ru-RU" b="1" dirty="0" smtClean="0">
                <a:solidFill>
                  <a:srgbClr val="00B050"/>
                </a:solidFill>
              </a:rPr>
              <a:t>ботанический сад</a:t>
            </a:r>
          </a:p>
          <a:p>
            <a:pPr algn="ctr"/>
            <a:r>
              <a:rPr lang="ru-RU" b="1" dirty="0" smtClean="0">
                <a:solidFill>
                  <a:srgbClr val="00B050"/>
                </a:solidFill>
              </a:rPr>
              <a:t>оранжерея</a:t>
            </a:r>
            <a:endParaRPr lang="ru-RU" b="1" dirty="0">
              <a:solidFill>
                <a:srgbClr val="00B050"/>
              </a:solidFill>
            </a:endParaRPr>
          </a:p>
        </p:txBody>
      </p:sp>
      <p:pic>
        <p:nvPicPr>
          <p:cNvPr id="14" name="Picture 2" descr="C:\Users\я\Desktop\Загрузки. Черновик\right-24823_1280.png">
            <a:hlinkClick r:id="rId7" action="ppaction://hlinksldjump"/>
          </p:cNvPr>
          <p:cNvPicPr>
            <a:picLocks noChangeAspect="1" noChangeArrowheads="1"/>
          </p:cNvPicPr>
          <p:nvPr/>
        </p:nvPicPr>
        <p:blipFill>
          <a:blip r:embed="rId8"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31746" name="Picture 2"/>
          <p:cNvPicPr>
            <a:picLocks noChangeAspect="1" noChangeArrowheads="1"/>
          </p:cNvPicPr>
          <p:nvPr/>
        </p:nvPicPr>
        <p:blipFill>
          <a:blip r:embed="rId3" cstate="print">
            <a:lum bright="-20000" contrast="40000"/>
          </a:blip>
          <a:srcRect/>
          <a:stretch>
            <a:fillRect/>
          </a:stretch>
        </p:blipFill>
        <p:spPr bwMode="auto">
          <a:xfrm>
            <a:off x="533400" y="1676400"/>
            <a:ext cx="3781425" cy="3143250"/>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lum bright="-20000" contrast="40000"/>
          </a:blip>
          <a:srcRect/>
          <a:stretch>
            <a:fillRect/>
          </a:stretch>
        </p:blipFill>
        <p:spPr bwMode="auto">
          <a:xfrm>
            <a:off x="4648200" y="1371600"/>
            <a:ext cx="3790950" cy="4552950"/>
          </a:xfrm>
          <a:prstGeom prst="rect">
            <a:avLst/>
          </a:prstGeom>
          <a:noFill/>
          <a:ln w="9525">
            <a:noFill/>
            <a:miter lim="800000"/>
            <a:headEnd/>
            <a:tailEnd/>
          </a:ln>
        </p:spPr>
      </p:pic>
      <p:sp>
        <p:nvSpPr>
          <p:cNvPr id="7"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pic>
        <p:nvPicPr>
          <p:cNvPr id="8"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32771" name="Picture 3" descr="C:\Users\я\Desktop\О.М. черновик\cover_image_big.jpg"/>
          <p:cNvPicPr>
            <a:picLocks noChangeAspect="1" noChangeArrowheads="1"/>
          </p:cNvPicPr>
          <p:nvPr/>
        </p:nvPicPr>
        <p:blipFill>
          <a:blip r:embed="rId3" cstate="print"/>
          <a:srcRect l="3409" t="7576" r="3409" b="3030"/>
          <a:stretch>
            <a:fillRect/>
          </a:stretch>
        </p:blipFill>
        <p:spPr bwMode="auto">
          <a:xfrm>
            <a:off x="1524000" y="1981200"/>
            <a:ext cx="6036590" cy="4343400"/>
          </a:xfrm>
          <a:prstGeom prst="rect">
            <a:avLst/>
          </a:prstGeom>
          <a:noFill/>
        </p:spPr>
      </p:pic>
      <p:sp>
        <p:nvSpPr>
          <p:cNvPr id="9" name="TextBox 8"/>
          <p:cNvSpPr txBox="1"/>
          <p:nvPr/>
        </p:nvSpPr>
        <p:spPr>
          <a:xfrm>
            <a:off x="2590800" y="1371600"/>
            <a:ext cx="3422925" cy="523220"/>
          </a:xfrm>
          <a:prstGeom prst="rect">
            <a:avLst/>
          </a:prstGeom>
          <a:noFill/>
        </p:spPr>
        <p:txBody>
          <a:bodyPr wrap="none" rtlCol="0">
            <a:spAutoFit/>
          </a:bodyPr>
          <a:lstStyle/>
          <a:p>
            <a:r>
              <a:rPr lang="ru-RU" sz="2800" b="1" dirty="0" smtClean="0">
                <a:solidFill>
                  <a:srgbClr val="00B050"/>
                </a:solidFill>
              </a:rPr>
              <a:t>ЖИВОТНЫЕ АФРИКИ</a:t>
            </a:r>
            <a:endParaRPr lang="ru-RU" sz="2800" b="1" dirty="0">
              <a:solidFill>
                <a:srgbClr val="00B050"/>
              </a:solidFill>
            </a:endParaRPr>
          </a:p>
        </p:txBody>
      </p:sp>
      <p:sp>
        <p:nvSpPr>
          <p:cNvPr id="8"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2133600" y="1371600"/>
            <a:ext cx="5385257" cy="523220"/>
          </a:xfrm>
          <a:prstGeom prst="rect">
            <a:avLst/>
          </a:prstGeom>
          <a:noFill/>
        </p:spPr>
        <p:txBody>
          <a:bodyPr wrap="none" rtlCol="0">
            <a:spAutoFit/>
          </a:bodyPr>
          <a:lstStyle/>
          <a:p>
            <a:r>
              <a:rPr lang="ru-RU" sz="2800" b="1" dirty="0" smtClean="0">
                <a:solidFill>
                  <a:srgbClr val="00B050"/>
                </a:solidFill>
              </a:rPr>
              <a:t>ЖИВОТНЫЕ СЕВЕРНОЙ АМЕРИКИ</a:t>
            </a:r>
            <a:endParaRPr lang="ru-RU" sz="2800" b="1" dirty="0">
              <a:solidFill>
                <a:srgbClr val="00B050"/>
              </a:solidFill>
            </a:endParaRPr>
          </a:p>
        </p:txBody>
      </p:sp>
      <p:pic>
        <p:nvPicPr>
          <p:cNvPr id="33794" name="Picture 2" descr="C:\Users\я\Desktop\О.М. черновик\978500033999200047.jpg"/>
          <p:cNvPicPr>
            <a:picLocks noChangeAspect="1" noChangeArrowheads="1"/>
          </p:cNvPicPr>
          <p:nvPr/>
        </p:nvPicPr>
        <p:blipFill>
          <a:blip r:embed="rId3" cstate="print"/>
          <a:srcRect l="2298" t="7663" r="2299" b="1916"/>
          <a:stretch>
            <a:fillRect/>
          </a:stretch>
        </p:blipFill>
        <p:spPr bwMode="auto">
          <a:xfrm>
            <a:off x="1447800" y="1905000"/>
            <a:ext cx="6324600" cy="4495800"/>
          </a:xfrm>
          <a:prstGeom prst="rect">
            <a:avLst/>
          </a:prstGeom>
          <a:noFill/>
        </p:spPr>
      </p:pic>
      <p:sp>
        <p:nvSpPr>
          <p:cNvPr id="7"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2133600" y="1371600"/>
            <a:ext cx="5071901" cy="523220"/>
          </a:xfrm>
          <a:prstGeom prst="rect">
            <a:avLst/>
          </a:prstGeom>
          <a:noFill/>
        </p:spPr>
        <p:txBody>
          <a:bodyPr wrap="none" rtlCol="0">
            <a:spAutoFit/>
          </a:bodyPr>
          <a:lstStyle/>
          <a:p>
            <a:r>
              <a:rPr lang="ru-RU" sz="2800" b="1" dirty="0" smtClean="0">
                <a:solidFill>
                  <a:srgbClr val="00B050"/>
                </a:solidFill>
              </a:rPr>
              <a:t>ЖИВОТНЫЕ ЮЖНОЙ АМЕРИКИ</a:t>
            </a:r>
            <a:endParaRPr lang="ru-RU" sz="2800" b="1" dirty="0">
              <a:solidFill>
                <a:srgbClr val="00B050"/>
              </a:solidFill>
            </a:endParaRPr>
          </a:p>
        </p:txBody>
      </p:sp>
      <p:pic>
        <p:nvPicPr>
          <p:cNvPr id="34818" name="Picture 2" descr="C:\Users\я\Desktop\О.М. черновик\978500033999200048.jpg"/>
          <p:cNvPicPr>
            <a:picLocks noChangeAspect="1" noChangeArrowheads="1"/>
          </p:cNvPicPr>
          <p:nvPr/>
        </p:nvPicPr>
        <p:blipFill>
          <a:blip r:embed="rId3" cstate="print"/>
          <a:srcRect l="1370" t="7306" r="1370" b="1370"/>
          <a:stretch>
            <a:fillRect/>
          </a:stretch>
        </p:blipFill>
        <p:spPr bwMode="auto">
          <a:xfrm>
            <a:off x="1371600" y="1828800"/>
            <a:ext cx="6553200" cy="4614930"/>
          </a:xfrm>
          <a:prstGeom prst="rect">
            <a:avLst/>
          </a:prstGeom>
          <a:noFill/>
        </p:spPr>
      </p:pic>
      <p:sp>
        <p:nvSpPr>
          <p:cNvPr id="7"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2590800" y="1371600"/>
            <a:ext cx="4007379" cy="523220"/>
          </a:xfrm>
          <a:prstGeom prst="rect">
            <a:avLst/>
          </a:prstGeom>
          <a:noFill/>
        </p:spPr>
        <p:txBody>
          <a:bodyPr wrap="none" rtlCol="0">
            <a:spAutoFit/>
          </a:bodyPr>
          <a:lstStyle/>
          <a:p>
            <a:r>
              <a:rPr lang="ru-RU" sz="2800" b="1" dirty="0" smtClean="0">
                <a:solidFill>
                  <a:srgbClr val="00B050"/>
                </a:solidFill>
              </a:rPr>
              <a:t>ЖИВОТНЫЕ АВСТРИЛИИ</a:t>
            </a:r>
            <a:endParaRPr lang="ru-RU" sz="2800" b="1" dirty="0">
              <a:solidFill>
                <a:srgbClr val="00B050"/>
              </a:solidFill>
            </a:endParaRPr>
          </a:p>
        </p:txBody>
      </p:sp>
      <p:pic>
        <p:nvPicPr>
          <p:cNvPr id="35842" name="Picture 2" descr="C:\Users\я\Desktop\О.М. черновик\c000037111_0.jpg"/>
          <p:cNvPicPr>
            <a:picLocks noChangeAspect="1" noChangeArrowheads="1"/>
          </p:cNvPicPr>
          <p:nvPr/>
        </p:nvPicPr>
        <p:blipFill>
          <a:blip r:embed="rId3" cstate="print"/>
          <a:srcRect l="1500" t="8000" r="2500" b="2000"/>
          <a:stretch>
            <a:fillRect/>
          </a:stretch>
        </p:blipFill>
        <p:spPr bwMode="auto">
          <a:xfrm>
            <a:off x="1371600" y="1828800"/>
            <a:ext cx="6502400" cy="4572000"/>
          </a:xfrm>
          <a:prstGeom prst="rect">
            <a:avLst/>
          </a:prstGeom>
          <a:noFill/>
        </p:spPr>
      </p:pic>
      <p:sp>
        <p:nvSpPr>
          <p:cNvPr id="7"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2743200" y="1295400"/>
            <a:ext cx="3507370" cy="523220"/>
          </a:xfrm>
          <a:prstGeom prst="rect">
            <a:avLst/>
          </a:prstGeom>
          <a:noFill/>
        </p:spPr>
        <p:txBody>
          <a:bodyPr wrap="none" rtlCol="0">
            <a:spAutoFit/>
          </a:bodyPr>
          <a:lstStyle/>
          <a:p>
            <a:r>
              <a:rPr lang="ru-RU" sz="2800" b="1" dirty="0" smtClean="0">
                <a:solidFill>
                  <a:srgbClr val="00B050"/>
                </a:solidFill>
              </a:rPr>
              <a:t>ЖИВОТНЫЕ ЕВРАЗИИ</a:t>
            </a:r>
            <a:endParaRPr lang="ru-RU" sz="2800" b="1" dirty="0">
              <a:solidFill>
                <a:srgbClr val="00B050"/>
              </a:solidFill>
            </a:endParaRPr>
          </a:p>
        </p:txBody>
      </p:sp>
      <p:pic>
        <p:nvPicPr>
          <p:cNvPr id="36866" name="Picture 2" descr="C:\Users\я\Desktop\О.М. черновик\1024254996.jpg"/>
          <p:cNvPicPr>
            <a:picLocks noChangeAspect="1" noChangeArrowheads="1"/>
          </p:cNvPicPr>
          <p:nvPr/>
        </p:nvPicPr>
        <p:blipFill>
          <a:blip r:embed="rId3" cstate="print">
            <a:lum bright="-10000" contrast="30000"/>
          </a:blip>
          <a:srcRect t="7407"/>
          <a:stretch>
            <a:fillRect/>
          </a:stretch>
        </p:blipFill>
        <p:spPr bwMode="auto">
          <a:xfrm>
            <a:off x="1066800" y="1752600"/>
            <a:ext cx="6705600" cy="4651493"/>
          </a:xfrm>
          <a:prstGeom prst="rect">
            <a:avLst/>
          </a:prstGeom>
          <a:noFill/>
        </p:spPr>
      </p:pic>
      <p:sp>
        <p:nvSpPr>
          <p:cNvPr id="7" name="Rectangle 1"/>
          <p:cNvSpPr>
            <a:spLocks noChangeArrowheads="1"/>
          </p:cNvSpPr>
          <p:nvPr/>
        </p:nvSpPr>
        <p:spPr bwMode="auto">
          <a:xfrm>
            <a:off x="1143000" y="242501"/>
            <a:ext cx="7620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(природные зоны) и определить, какие из приведенных в задании животных и растений обитают в естественной среде на каждом из этих материков (в природной зоне)</a:t>
            </a:r>
            <a:endParaRPr kumimoji="0" lang="ru-RU" b="0" i="0" u="none" strike="noStrike" cap="none" normalizeH="0" baseline="0" dirty="0" smtClean="0">
              <a:ln>
                <a:noFill/>
              </a:ln>
              <a:solidFill>
                <a:schemeClr val="tx1"/>
              </a:solidFill>
              <a:effectLst/>
              <a:cs typeface="Arial" pitchFamily="34" charset="0"/>
            </a:endParaRPr>
          </a:p>
        </p:txBody>
      </p:sp>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Rectangle 1"/>
          <p:cNvSpPr>
            <a:spLocks noChangeArrowheads="1"/>
          </p:cNvSpPr>
          <p:nvPr/>
        </p:nvSpPr>
        <p:spPr bwMode="auto">
          <a:xfrm>
            <a:off x="1143000" y="381000"/>
            <a:ext cx="7620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Умение назвать отмеченные буквами материки и определить, какие из приведенных в задании животных и растений обитают в естественной среде на каждом из этих материков.</a:t>
            </a:r>
            <a:endParaRPr kumimoji="0" lang="ru-RU" b="0" i="0" u="none" strike="noStrike" cap="none" normalizeH="0" baseline="0" dirty="0" smtClean="0">
              <a:ln>
                <a:noFill/>
              </a:ln>
              <a:solidFill>
                <a:schemeClr val="tx1"/>
              </a:solidFill>
              <a:effectLst/>
              <a:cs typeface="Arial" pitchFamily="34" charset="0"/>
            </a:endParaRPr>
          </a:p>
        </p:txBody>
      </p:sp>
      <p:sp>
        <p:nvSpPr>
          <p:cNvPr id="9" name="TextBox 8"/>
          <p:cNvSpPr txBox="1"/>
          <p:nvPr/>
        </p:nvSpPr>
        <p:spPr>
          <a:xfrm>
            <a:off x="2743200" y="1295400"/>
            <a:ext cx="3556615" cy="523220"/>
          </a:xfrm>
          <a:prstGeom prst="rect">
            <a:avLst/>
          </a:prstGeom>
          <a:noFill/>
        </p:spPr>
        <p:txBody>
          <a:bodyPr wrap="none" rtlCol="0">
            <a:spAutoFit/>
          </a:bodyPr>
          <a:lstStyle/>
          <a:p>
            <a:r>
              <a:rPr lang="ru-RU" sz="2800" b="1" dirty="0" smtClean="0">
                <a:solidFill>
                  <a:srgbClr val="00B050"/>
                </a:solidFill>
              </a:rPr>
              <a:t>ЖИВОТНЫЕ АРКТИКИ</a:t>
            </a:r>
            <a:endParaRPr lang="ru-RU" sz="2800" b="1" dirty="0">
              <a:solidFill>
                <a:srgbClr val="00B050"/>
              </a:solidFill>
            </a:endParaRPr>
          </a:p>
        </p:txBody>
      </p:sp>
      <p:pic>
        <p:nvPicPr>
          <p:cNvPr id="37890" name="Picture 2" descr="C:\Users\я\Desktop\О.М. черновик\978500033999200024.jpg"/>
          <p:cNvPicPr>
            <a:picLocks noChangeAspect="1" noChangeArrowheads="1"/>
          </p:cNvPicPr>
          <p:nvPr/>
        </p:nvPicPr>
        <p:blipFill>
          <a:blip r:embed="rId3" cstate="print"/>
          <a:srcRect l="1667" t="7778" r="1667" b="2222"/>
          <a:stretch>
            <a:fillRect/>
          </a:stretch>
        </p:blipFill>
        <p:spPr bwMode="auto">
          <a:xfrm>
            <a:off x="1219200" y="1828800"/>
            <a:ext cx="6477000" cy="4522733"/>
          </a:xfrm>
          <a:prstGeom prst="rect">
            <a:avLst/>
          </a:prstGeom>
          <a:noFill/>
        </p:spPr>
      </p:pic>
      <p:pic>
        <p:nvPicPr>
          <p:cNvPr id="7"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7" name="Прямоугольник 6"/>
          <p:cNvSpPr/>
          <p:nvPr/>
        </p:nvSpPr>
        <p:spPr>
          <a:xfrm>
            <a:off x="1143000" y="381000"/>
            <a:ext cx="7620000" cy="923330"/>
          </a:xfrm>
          <a:prstGeom prst="rect">
            <a:avLst/>
          </a:prstGeom>
        </p:spPr>
        <p:txBody>
          <a:bodyPr wrap="square">
            <a:spAutoFit/>
          </a:bodyPr>
          <a:lstStyle/>
          <a:p>
            <a:pPr algn="just"/>
            <a:r>
              <a:rPr lang="ru-RU" dirty="0" smtClean="0"/>
              <a:t>Умение анализировать изображение и узнавать объекты, с которыми обучающиеся встречались в повседневной жизни или при изучении учебных предметов, выявлять их существенные свойства. </a:t>
            </a:r>
            <a:endParaRPr lang="ru-RU" dirty="0"/>
          </a:p>
        </p:txBody>
      </p:sp>
      <p:sp>
        <p:nvSpPr>
          <p:cNvPr id="9" name="Прямоугольник 8"/>
          <p:cNvSpPr/>
          <p:nvPr/>
        </p:nvSpPr>
        <p:spPr>
          <a:xfrm>
            <a:off x="533400" y="1447800"/>
            <a:ext cx="4572000" cy="1200329"/>
          </a:xfrm>
          <a:prstGeom prst="rect">
            <a:avLst/>
          </a:prstGeom>
          <a:ln w="28575">
            <a:solidFill>
              <a:srgbClr val="00B050"/>
            </a:solidFill>
          </a:ln>
        </p:spPr>
        <p:txBody>
          <a:bodyPr>
            <a:spAutoFit/>
          </a:bodyPr>
          <a:lstStyle/>
          <a:p>
            <a:pPr algn="just"/>
            <a:r>
              <a:rPr lang="ru-RU" b="1" dirty="0" smtClean="0">
                <a:solidFill>
                  <a:srgbClr val="00B050"/>
                </a:solidFill>
              </a:rPr>
              <a:t>Объект</a:t>
            </a:r>
            <a:r>
              <a:rPr lang="ru-RU" dirty="0" smtClean="0"/>
              <a:t> — это любая часть окружающей действительности (предмет, процесс, явление). Объектами принято называть всё то, на что обращено внимание человека.</a:t>
            </a:r>
            <a:endParaRPr lang="ru-RU" dirty="0"/>
          </a:p>
        </p:txBody>
      </p:sp>
      <p:pic>
        <p:nvPicPr>
          <p:cNvPr id="2050" name="Picture 2" descr="C:\Users\я\Desktop\О.М. черновик\img3.jpg"/>
          <p:cNvPicPr>
            <a:picLocks noChangeAspect="1" noChangeArrowheads="1"/>
          </p:cNvPicPr>
          <p:nvPr/>
        </p:nvPicPr>
        <p:blipFill>
          <a:blip r:embed="rId3" cstate="print"/>
          <a:srcRect l="5000" t="14000" b="4667"/>
          <a:stretch>
            <a:fillRect/>
          </a:stretch>
        </p:blipFill>
        <p:spPr bwMode="auto">
          <a:xfrm>
            <a:off x="5245308" y="1371600"/>
            <a:ext cx="3441492" cy="2209800"/>
          </a:xfrm>
          <a:prstGeom prst="rect">
            <a:avLst/>
          </a:prstGeom>
          <a:noFill/>
        </p:spPr>
      </p:pic>
      <p:sp>
        <p:nvSpPr>
          <p:cNvPr id="10" name="Прямоугольник 9"/>
          <p:cNvSpPr/>
          <p:nvPr/>
        </p:nvSpPr>
        <p:spPr>
          <a:xfrm>
            <a:off x="533400" y="2819400"/>
            <a:ext cx="4572000" cy="1477328"/>
          </a:xfrm>
          <a:prstGeom prst="rect">
            <a:avLst/>
          </a:prstGeom>
          <a:ln w="28575">
            <a:solidFill>
              <a:srgbClr val="00B050"/>
            </a:solidFill>
          </a:ln>
        </p:spPr>
        <p:txBody>
          <a:bodyPr>
            <a:spAutoFit/>
          </a:bodyPr>
          <a:lstStyle/>
          <a:p>
            <a:pPr algn="just"/>
            <a:r>
              <a:rPr lang="ru-RU" dirty="0" smtClean="0"/>
              <a:t>Так, телефон, стол, книга, кошка — примеры </a:t>
            </a:r>
            <a:r>
              <a:rPr lang="ru-RU" b="1" dirty="0" smtClean="0">
                <a:solidFill>
                  <a:srgbClr val="00B050"/>
                </a:solidFill>
              </a:rPr>
              <a:t>объектов-предметов.</a:t>
            </a:r>
            <a:r>
              <a:rPr lang="ru-RU" dirty="0" smtClean="0"/>
              <a:t> Каникулы, учёба, чтение, поездка — </a:t>
            </a:r>
            <a:r>
              <a:rPr lang="ru-RU" b="1" dirty="0" smtClean="0">
                <a:solidFill>
                  <a:srgbClr val="00B050"/>
                </a:solidFill>
              </a:rPr>
              <a:t>примеры объектов-процессов.</a:t>
            </a:r>
            <a:r>
              <a:rPr lang="ru-RU" dirty="0" smtClean="0"/>
              <a:t> Гроза, солнечное затмение, снегопад — </a:t>
            </a:r>
            <a:r>
              <a:rPr lang="ru-RU" b="1" dirty="0" smtClean="0">
                <a:solidFill>
                  <a:srgbClr val="00B050"/>
                </a:solidFill>
              </a:rPr>
              <a:t>примеры объектов-явлений.</a:t>
            </a:r>
            <a:endParaRPr lang="ru-RU" b="1" dirty="0">
              <a:solidFill>
                <a:srgbClr val="00B050"/>
              </a:solidFill>
            </a:endParaRPr>
          </a:p>
        </p:txBody>
      </p:sp>
      <p:pic>
        <p:nvPicPr>
          <p:cNvPr id="2051" name="Picture 3" descr="C:\Users\я\Desktop\О.М. черновик\cae561f1e86757938132eedfff608d23-800x.jpg"/>
          <p:cNvPicPr>
            <a:picLocks noChangeAspect="1" noChangeArrowheads="1"/>
          </p:cNvPicPr>
          <p:nvPr/>
        </p:nvPicPr>
        <p:blipFill>
          <a:blip r:embed="rId4" cstate="print">
            <a:clrChange>
              <a:clrFrom>
                <a:srgbClr val="FCF0D8"/>
              </a:clrFrom>
              <a:clrTo>
                <a:srgbClr val="FCF0D8">
                  <a:alpha val="0"/>
                </a:srgbClr>
              </a:clrTo>
            </a:clrChange>
          </a:blip>
          <a:srcRect/>
          <a:stretch>
            <a:fillRect/>
          </a:stretch>
        </p:blipFill>
        <p:spPr bwMode="auto">
          <a:xfrm>
            <a:off x="5257800" y="3733800"/>
            <a:ext cx="3352800" cy="2514600"/>
          </a:xfrm>
          <a:prstGeom prst="rect">
            <a:avLst/>
          </a:prstGeom>
          <a:noFill/>
        </p:spPr>
      </p:pic>
      <p:sp>
        <p:nvSpPr>
          <p:cNvPr id="13" name="Прямоугольник 12"/>
          <p:cNvSpPr/>
          <p:nvPr/>
        </p:nvSpPr>
        <p:spPr>
          <a:xfrm>
            <a:off x="533400" y="4572000"/>
            <a:ext cx="4572000" cy="923330"/>
          </a:xfrm>
          <a:prstGeom prst="rect">
            <a:avLst/>
          </a:prstGeom>
          <a:ln w="28575">
            <a:solidFill>
              <a:srgbClr val="00B050"/>
            </a:solidFill>
          </a:ln>
        </p:spPr>
        <p:txBody>
          <a:bodyPr>
            <a:spAutoFit/>
          </a:bodyPr>
          <a:lstStyle/>
          <a:p>
            <a:r>
              <a:rPr lang="ru-RU" b="1" dirty="0" smtClean="0">
                <a:solidFill>
                  <a:srgbClr val="00B050"/>
                </a:solidFill>
              </a:rPr>
              <a:t>Существенным свойством</a:t>
            </a:r>
            <a:r>
              <a:rPr lang="ru-RU" dirty="0" smtClean="0"/>
              <a:t> называется такое свойство, которое наиболее важно для нас в данной ситуации.</a:t>
            </a:r>
            <a:endParaRPr lang="ru-RU" dirty="0"/>
          </a:p>
        </p:txBody>
      </p:sp>
      <p:pic>
        <p:nvPicPr>
          <p:cNvPr id="14338"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dirty="0" smtClean="0"/>
              <a:t>Внимательно рассмотри карту. На ней буквами А и Б отмечены два материка.</a:t>
            </a:r>
            <a:r>
              <a:rPr lang="ru-RU" dirty="0" smtClean="0">
                <a:ea typeface="Times New Roman" pitchFamily="18" charset="0"/>
                <a:cs typeface="Arial" pitchFamily="34" charset="0"/>
              </a:rPr>
              <a:t> Запиши название каждого материка в отведённое для этого поле.</a:t>
            </a:r>
          </a:p>
          <a:p>
            <a:pPr lvl="0" algn="just" fontAlgn="base">
              <a:spcBef>
                <a:spcPct val="0"/>
              </a:spcBef>
              <a:spcAft>
                <a:spcPct val="0"/>
              </a:spcAft>
            </a:pPr>
            <a:endParaRPr lang="ru-RU" sz="800" dirty="0" smtClean="0">
              <a:latin typeface="Arial" pitchFamily="34" charset="0"/>
              <a:cs typeface="Arial" pitchFamily="34" charset="0"/>
            </a:endParaRPr>
          </a:p>
          <a:p>
            <a:pPr lvl="0" algn="just" eaLnBrk="0" fontAlgn="base" hangingPunct="0">
              <a:spcBef>
                <a:spcPct val="0"/>
              </a:spcBef>
              <a:spcAft>
                <a:spcPct val="0"/>
              </a:spcAft>
            </a:pPr>
            <a:endParaRPr lang="ru-RU" sz="2400" dirty="0" smtClean="0">
              <a:latin typeface="Arial" pitchFamily="34" charset="0"/>
              <a:cs typeface="Arial" pitchFamily="34" charset="0"/>
            </a:endParaRPr>
          </a:p>
          <a:p>
            <a:pPr lvl="0" algn="just"/>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6386" name="Picture 2"/>
          <p:cNvPicPr>
            <a:picLocks noChangeAspect="1" noChangeArrowheads="1"/>
          </p:cNvPicPr>
          <p:nvPr/>
        </p:nvPicPr>
        <p:blipFill>
          <a:blip r:embed="rId3" cstate="print">
            <a:lum bright="-20000" contrast="40000"/>
          </a:blip>
          <a:srcRect/>
          <a:stretch>
            <a:fillRect/>
          </a:stretch>
        </p:blipFill>
        <p:spPr bwMode="auto">
          <a:xfrm>
            <a:off x="2286000" y="2667000"/>
            <a:ext cx="5013474" cy="2746512"/>
          </a:xfrm>
          <a:prstGeom prst="rect">
            <a:avLst/>
          </a:prstGeom>
          <a:noFill/>
          <a:ln w="9525">
            <a:noFill/>
            <a:miter lim="800000"/>
            <a:headEnd/>
            <a:tailEnd/>
          </a:ln>
        </p:spPr>
      </p:pic>
      <p:pic>
        <p:nvPicPr>
          <p:cNvPr id="16" name="Picture 34"/>
          <p:cNvPicPr>
            <a:picLocks noChangeAspect="1" noChangeArrowheads="1"/>
          </p:cNvPicPr>
          <p:nvPr/>
        </p:nvPicPr>
        <p:blipFill>
          <a:blip r:embed="rId4" cstate="print"/>
          <a:srcRect l="7033"/>
          <a:stretch>
            <a:fillRect/>
          </a:stretch>
        </p:blipFill>
        <p:spPr bwMode="auto">
          <a:xfrm>
            <a:off x="1752600" y="5867400"/>
            <a:ext cx="6043613" cy="361950"/>
          </a:xfrm>
          <a:prstGeom prst="rect">
            <a:avLst/>
          </a:prstGeom>
          <a:noFill/>
        </p:spPr>
      </p:pic>
      <p:sp>
        <p:nvSpPr>
          <p:cNvPr id="17" name="Rectangle 7"/>
          <p:cNvSpPr>
            <a:spLocks noChangeArrowheads="1"/>
          </p:cNvSpPr>
          <p:nvPr/>
        </p:nvSpPr>
        <p:spPr bwMode="auto">
          <a:xfrm>
            <a:off x="1524000" y="5575013"/>
            <a:ext cx="618387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46463" algn="l"/>
                <a:tab pos="50593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Название материка  </a:t>
            </a: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Название</a:t>
            </a:r>
            <a:r>
              <a:rPr kumimoji="0" 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материка</a:t>
            </a:r>
            <a:r>
              <a:rPr lang="ru-RU" sz="1000" dirty="0" smtClean="0">
                <a:latin typeface="Arial" pitchFamily="34" charset="0"/>
                <a:ea typeface="Times New Roman" pitchFamily="18" charset="0"/>
                <a:cs typeface="Arial" pitchFamily="34" charset="0"/>
              </a:rPr>
              <a:t>       </a:t>
            </a: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46463" algn="l"/>
                <a:tab pos="5059363"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533400" y="1295400"/>
            <a:ext cx="8153400" cy="1908215"/>
          </a:xfrm>
          <a:prstGeom prst="rect">
            <a:avLst/>
          </a:prstGeom>
        </p:spPr>
        <p:txBody>
          <a:bodyPr wrap="square">
            <a:spAutoFit/>
          </a:bodyPr>
          <a:lstStyle/>
          <a:p>
            <a:pPr algn="just"/>
            <a:r>
              <a:rPr lang="ru-RU" sz="1600" dirty="0" smtClean="0">
                <a:solidFill>
                  <a:srgbClr val="002060"/>
                </a:solidFill>
              </a:rPr>
              <a:t>Внимательно рассмотри карту. Вспомни названия всех материков, сколько всего материков и как они расположены на карте мира, какой материк самый крупный, а какой второй по величине материк мира? Какой самый жаркий материк? На каком материке расположена Российская Федерация?</a:t>
            </a:r>
          </a:p>
          <a:p>
            <a:pPr algn="just"/>
            <a:r>
              <a:rPr lang="ru-RU" dirty="0" smtClean="0"/>
              <a:t/>
            </a:r>
            <a:br>
              <a:rPr lang="ru-RU" dirty="0" smtClean="0"/>
            </a:br>
            <a:r>
              <a:rPr lang="ru-RU" dirty="0" smtClean="0"/>
              <a:t/>
            </a:r>
            <a:br>
              <a:rPr lang="ru-RU" dirty="0" smtClean="0"/>
            </a:br>
            <a:endParaRPr lang="ru-RU" dirty="0"/>
          </a:p>
        </p:txBody>
      </p:sp>
      <p:pic>
        <p:nvPicPr>
          <p:cNvPr id="9"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dirty="0" smtClean="0"/>
              <a:t>Внимательно рассмотри карту. На ней буквами А и Б отмечены два материка.</a:t>
            </a:r>
            <a:r>
              <a:rPr lang="ru-RU" dirty="0" smtClean="0">
                <a:ea typeface="Times New Roman" pitchFamily="18" charset="0"/>
                <a:cs typeface="Arial" pitchFamily="34" charset="0"/>
              </a:rPr>
              <a:t> Запиши название каждого материка в отведённое для этого поле.</a:t>
            </a:r>
          </a:p>
          <a:p>
            <a:pPr lvl="0" algn="just" fontAlgn="base">
              <a:spcBef>
                <a:spcPct val="0"/>
              </a:spcBef>
              <a:spcAft>
                <a:spcPct val="0"/>
              </a:spcAft>
            </a:pPr>
            <a:endParaRPr lang="ru-RU" sz="800" dirty="0" smtClean="0">
              <a:latin typeface="Arial" pitchFamily="34" charset="0"/>
              <a:cs typeface="Arial" pitchFamily="34" charset="0"/>
            </a:endParaRPr>
          </a:p>
          <a:p>
            <a:pPr lvl="0" algn="just" eaLnBrk="0" fontAlgn="base" hangingPunct="0">
              <a:spcBef>
                <a:spcPct val="0"/>
              </a:spcBef>
              <a:spcAft>
                <a:spcPct val="0"/>
              </a:spcAft>
            </a:pPr>
            <a:endParaRPr lang="ru-RU" sz="2400" dirty="0" smtClean="0">
              <a:latin typeface="Arial" pitchFamily="34" charset="0"/>
              <a:cs typeface="Arial" pitchFamily="34" charset="0"/>
            </a:endParaRPr>
          </a:p>
          <a:p>
            <a:pPr lvl="0" algn="just"/>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6386" name="Picture 2"/>
          <p:cNvPicPr>
            <a:picLocks noChangeAspect="1" noChangeArrowheads="1"/>
          </p:cNvPicPr>
          <p:nvPr/>
        </p:nvPicPr>
        <p:blipFill>
          <a:blip r:embed="rId3" cstate="print">
            <a:lum bright="-20000" contrast="40000"/>
          </a:blip>
          <a:srcRect/>
          <a:stretch>
            <a:fillRect/>
          </a:stretch>
        </p:blipFill>
        <p:spPr bwMode="auto">
          <a:xfrm>
            <a:off x="1600199" y="1524000"/>
            <a:ext cx="6537475" cy="3581400"/>
          </a:xfrm>
          <a:prstGeom prst="rect">
            <a:avLst/>
          </a:prstGeom>
          <a:noFill/>
          <a:ln w="9525">
            <a:noFill/>
            <a:miter lim="800000"/>
            <a:headEnd/>
            <a:tailEnd/>
          </a:ln>
        </p:spPr>
      </p:pic>
      <p:pic>
        <p:nvPicPr>
          <p:cNvPr id="16" name="Picture 34"/>
          <p:cNvPicPr>
            <a:picLocks noChangeAspect="1" noChangeArrowheads="1"/>
          </p:cNvPicPr>
          <p:nvPr/>
        </p:nvPicPr>
        <p:blipFill>
          <a:blip r:embed="rId4" cstate="print"/>
          <a:srcRect l="7033"/>
          <a:stretch>
            <a:fillRect/>
          </a:stretch>
        </p:blipFill>
        <p:spPr bwMode="auto">
          <a:xfrm>
            <a:off x="1752600" y="5867400"/>
            <a:ext cx="6043613" cy="361950"/>
          </a:xfrm>
          <a:prstGeom prst="rect">
            <a:avLst/>
          </a:prstGeom>
          <a:noFill/>
        </p:spPr>
      </p:pic>
      <p:sp>
        <p:nvSpPr>
          <p:cNvPr id="17" name="Rectangle 7"/>
          <p:cNvSpPr>
            <a:spLocks noChangeArrowheads="1"/>
          </p:cNvSpPr>
          <p:nvPr/>
        </p:nvSpPr>
        <p:spPr bwMode="auto">
          <a:xfrm>
            <a:off x="1524000" y="5575013"/>
            <a:ext cx="618387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46463" algn="l"/>
                <a:tab pos="5059363" algn="l"/>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Название материка  </a:t>
            </a:r>
            <a:r>
              <a:rPr kumimoji="0" lang="ru-RU"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Название</a:t>
            </a:r>
            <a:r>
              <a:rPr kumimoji="0" lang="ru-RU" sz="14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материка</a:t>
            </a:r>
            <a:r>
              <a:rPr lang="ru-RU" sz="1000" b="1" dirty="0" smtClean="0">
                <a:latin typeface="Arial" pitchFamily="34" charset="0"/>
                <a:ea typeface="Times New Roman" pitchFamily="18" charset="0"/>
                <a:cs typeface="Arial" pitchFamily="34" charset="0"/>
              </a:rPr>
              <a:t>       </a:t>
            </a:r>
            <a:r>
              <a:rPr kumimoji="0" lang="ru-RU" sz="1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 :</a:t>
            </a:r>
            <a:endParaRPr kumimoji="0" lang="ru-RU" sz="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46463" algn="l"/>
                <a:tab pos="5059363"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381000" y="12954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2133600" y="5867400"/>
            <a:ext cx="1808316" cy="369332"/>
          </a:xfrm>
          <a:prstGeom prst="rect">
            <a:avLst/>
          </a:prstGeom>
          <a:noFill/>
        </p:spPr>
        <p:txBody>
          <a:bodyPr wrap="none" rtlCol="0">
            <a:spAutoFit/>
          </a:bodyPr>
          <a:lstStyle/>
          <a:p>
            <a:r>
              <a:rPr lang="ru-RU" dirty="0" smtClean="0"/>
              <a:t>Южная Америка</a:t>
            </a:r>
            <a:endParaRPr lang="ru-RU" dirty="0"/>
          </a:p>
        </p:txBody>
      </p:sp>
      <p:sp>
        <p:nvSpPr>
          <p:cNvPr id="10" name="TextBox 9"/>
          <p:cNvSpPr txBox="1"/>
          <p:nvPr/>
        </p:nvSpPr>
        <p:spPr>
          <a:xfrm>
            <a:off x="5791200" y="5867400"/>
            <a:ext cx="920445" cy="369332"/>
          </a:xfrm>
          <a:prstGeom prst="rect">
            <a:avLst/>
          </a:prstGeom>
          <a:noFill/>
        </p:spPr>
        <p:txBody>
          <a:bodyPr wrap="none" rtlCol="0">
            <a:spAutoFit/>
          </a:bodyPr>
          <a:lstStyle/>
          <a:p>
            <a:r>
              <a:rPr lang="ru-RU" dirty="0" smtClean="0"/>
              <a:t>Африка</a:t>
            </a:r>
            <a:endParaRPr lang="ru-RU" dirty="0"/>
          </a:p>
        </p:txBody>
      </p:sp>
      <p:pic>
        <p:nvPicPr>
          <p:cNvPr id="11"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0999"/>
            <a:ext cx="7620000"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dirty="0" smtClean="0"/>
              <a:t>Рассмотри карту. На ней буквами А и Б отмечены две природные зоны.</a:t>
            </a:r>
            <a:br>
              <a:rPr lang="ru-RU" dirty="0" smtClean="0"/>
            </a:br>
            <a:r>
              <a:rPr lang="ru-RU" dirty="0" smtClean="0"/>
              <a:t/>
            </a:r>
            <a:br>
              <a:rPr lang="ru-RU" dirty="0" smtClean="0"/>
            </a:br>
            <a:endParaRPr lang="ru-RU" dirty="0" smtClean="0">
              <a:latin typeface="Arial" pitchFamily="34" charset="0"/>
              <a:ea typeface="Times New Roman" pitchFamily="18" charset="0"/>
              <a:cs typeface="Arial" pitchFamily="34" charset="0"/>
            </a:endParaRPr>
          </a:p>
          <a:p>
            <a:pPr lvl="0" algn="just" fontAlgn="base">
              <a:spcBef>
                <a:spcPct val="0"/>
              </a:spcBef>
              <a:spcAft>
                <a:spcPct val="0"/>
              </a:spcAft>
            </a:pPr>
            <a:endParaRPr lang="ru-RU" sz="800" dirty="0" smtClean="0">
              <a:latin typeface="Arial" pitchFamily="34" charset="0"/>
              <a:cs typeface="Arial" pitchFamily="34" charset="0"/>
            </a:endParaRPr>
          </a:p>
          <a:p>
            <a:pPr lvl="0" algn="just" eaLnBrk="0" fontAlgn="base" hangingPunct="0">
              <a:spcBef>
                <a:spcPct val="0"/>
              </a:spcBef>
              <a:spcAft>
                <a:spcPct val="0"/>
              </a:spcAft>
            </a:pPr>
            <a:endParaRPr lang="ru-RU" sz="2400" dirty="0" smtClean="0">
              <a:latin typeface="Arial" pitchFamily="34" charset="0"/>
              <a:cs typeface="Arial" pitchFamily="34" charset="0"/>
            </a:endParaRPr>
          </a:p>
          <a:p>
            <a:pPr lvl="0" algn="just"/>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6" name="Picture 34"/>
          <p:cNvPicPr>
            <a:picLocks noChangeAspect="1" noChangeArrowheads="1"/>
          </p:cNvPicPr>
          <p:nvPr/>
        </p:nvPicPr>
        <p:blipFill>
          <a:blip r:embed="rId3" cstate="print"/>
          <a:srcRect l="7033"/>
          <a:stretch>
            <a:fillRect/>
          </a:stretch>
        </p:blipFill>
        <p:spPr bwMode="auto">
          <a:xfrm>
            <a:off x="1752600" y="6019800"/>
            <a:ext cx="6043613" cy="361950"/>
          </a:xfrm>
          <a:prstGeom prst="rect">
            <a:avLst/>
          </a:prstGeom>
          <a:noFill/>
        </p:spPr>
      </p:pic>
      <p:sp>
        <p:nvSpPr>
          <p:cNvPr id="17" name="Rectangle 7"/>
          <p:cNvSpPr>
            <a:spLocks noChangeArrowheads="1"/>
          </p:cNvSpPr>
          <p:nvPr/>
        </p:nvSpPr>
        <p:spPr bwMode="auto">
          <a:xfrm>
            <a:off x="1524000" y="5715000"/>
            <a:ext cx="656782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46463" algn="l"/>
                <a:tab pos="50593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Название природной зоны  </a:t>
            </a: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Название</a:t>
            </a:r>
            <a:r>
              <a:rPr kumimoji="0" 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природной зоны</a:t>
            </a:r>
            <a:r>
              <a:rPr lang="ru-RU" sz="1000" dirty="0" smtClean="0">
                <a:latin typeface="Arial" pitchFamily="34" charset="0"/>
                <a:ea typeface="Times New Roman" pitchFamily="18" charset="0"/>
                <a:cs typeface="Arial" pitchFamily="34" charset="0"/>
              </a:rPr>
              <a:t>       </a:t>
            </a: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46463" algn="l"/>
                <a:tab pos="5059363"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descr="C:\Users\я\Desktop\Загрузки. Черновик\d0e4864bd6e8aef7cd7ff1186fda28ff.png"/>
          <p:cNvPicPr>
            <a:picLocks noChangeAspect="1" noChangeArrowheads="1"/>
          </p:cNvPicPr>
          <p:nvPr/>
        </p:nvPicPr>
        <p:blipFill>
          <a:blip r:embed="rId4" cstate="print"/>
          <a:srcRect/>
          <a:stretch>
            <a:fillRect/>
          </a:stretch>
        </p:blipFill>
        <p:spPr bwMode="auto">
          <a:xfrm>
            <a:off x="3429000" y="2590800"/>
            <a:ext cx="5020644" cy="2819400"/>
          </a:xfrm>
          <a:prstGeom prst="rect">
            <a:avLst/>
          </a:prstGeom>
          <a:noFill/>
        </p:spPr>
      </p:pic>
      <p:sp>
        <p:nvSpPr>
          <p:cNvPr id="10" name="Прямоугольник 9"/>
          <p:cNvSpPr/>
          <p:nvPr/>
        </p:nvSpPr>
        <p:spPr>
          <a:xfrm>
            <a:off x="685800" y="1066800"/>
            <a:ext cx="8001000" cy="1323439"/>
          </a:xfrm>
          <a:prstGeom prst="rect">
            <a:avLst/>
          </a:prstGeom>
        </p:spPr>
        <p:txBody>
          <a:bodyPr wrap="square">
            <a:spAutoFit/>
          </a:bodyPr>
          <a:lstStyle/>
          <a:p>
            <a:pPr algn="just"/>
            <a:r>
              <a:rPr lang="ru-RU" sz="1600" dirty="0" smtClean="0">
                <a:solidFill>
                  <a:srgbClr val="002060"/>
                </a:solidFill>
              </a:rPr>
              <a:t>Какие ты знаешь природные зоны? Рассмотри карту, вспомни географическое расположение природных зон. Как располагаются природные зоны России с севера на юг? Подумай, какая природная зона самая северная, какая природная зона расположена по побережью Северного Ледовитого океана, какая природная зона в России занимает самую большую площадь? </a:t>
            </a:r>
          </a:p>
        </p:txBody>
      </p:sp>
      <p:sp>
        <p:nvSpPr>
          <p:cNvPr id="11" name="Прямоугольник 10"/>
          <p:cNvSpPr/>
          <p:nvPr/>
        </p:nvSpPr>
        <p:spPr>
          <a:xfrm>
            <a:off x="762000" y="2514600"/>
            <a:ext cx="2438400" cy="3046988"/>
          </a:xfrm>
          <a:prstGeom prst="rect">
            <a:avLst/>
          </a:prstGeom>
        </p:spPr>
        <p:txBody>
          <a:bodyPr wrap="square">
            <a:spAutoFit/>
          </a:bodyPr>
          <a:lstStyle/>
          <a:p>
            <a:pPr algn="just"/>
            <a:r>
              <a:rPr lang="ru-RU" sz="1600" dirty="0" smtClean="0">
                <a:solidFill>
                  <a:srgbClr val="002060"/>
                </a:solidFill>
              </a:rPr>
              <a:t>Прочитай выражения, характеризующие природные зоны. Это поможет тебе вспомнить названия природных зон: </a:t>
            </a:r>
            <a:r>
              <a:rPr lang="ru-RU" sz="1600" b="1" dirty="0" smtClean="0">
                <a:solidFill>
                  <a:srgbClr val="002060"/>
                </a:solidFill>
              </a:rPr>
              <a:t>Царство деревьев</a:t>
            </a:r>
            <a:r>
              <a:rPr lang="ru-RU" sz="1600" dirty="0" smtClean="0">
                <a:solidFill>
                  <a:srgbClr val="002060"/>
                </a:solidFill>
              </a:rPr>
              <a:t>; </a:t>
            </a:r>
            <a:r>
              <a:rPr lang="ru-RU" sz="1600" dirty="0" smtClean="0">
                <a:solidFill>
                  <a:srgbClr val="0070C0"/>
                </a:solidFill>
              </a:rPr>
              <a:t>царство льда и снега; </a:t>
            </a:r>
            <a:r>
              <a:rPr lang="ru-RU" sz="1600" dirty="0" smtClean="0">
                <a:solidFill>
                  <a:srgbClr val="002060"/>
                </a:solidFill>
              </a:rPr>
              <a:t>царство мхов и лишайников; </a:t>
            </a:r>
            <a:r>
              <a:rPr lang="ru-RU" sz="1600" dirty="0" smtClean="0">
                <a:solidFill>
                  <a:srgbClr val="0070C0"/>
                </a:solidFill>
              </a:rPr>
              <a:t>разнообразие трав; земля солнца и огня</a:t>
            </a:r>
            <a:r>
              <a:rPr lang="ru-RU" sz="1600" dirty="0" smtClean="0">
                <a:solidFill>
                  <a:srgbClr val="002060"/>
                </a:solidFill>
              </a:rPr>
              <a:t>. </a:t>
            </a:r>
            <a:r>
              <a:rPr lang="ru-RU" sz="1600" dirty="0" smtClean="0"/>
              <a:t/>
            </a:r>
            <a:br>
              <a:rPr lang="ru-RU" sz="1600" dirty="0" smtClean="0"/>
            </a:br>
            <a:endParaRPr lang="ru-RU" sz="1600" dirty="0"/>
          </a:p>
        </p:txBody>
      </p:sp>
      <p:pic>
        <p:nvPicPr>
          <p:cNvPr id="13"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0999"/>
            <a:ext cx="7620000"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dirty="0" smtClean="0"/>
              <a:t>Рассмотри карту. На ней буквами А и Б отмечены две природные зоны.</a:t>
            </a:r>
            <a:br>
              <a:rPr lang="ru-RU" dirty="0" smtClean="0"/>
            </a:br>
            <a:r>
              <a:rPr lang="ru-RU" dirty="0" smtClean="0"/>
              <a:t/>
            </a:r>
            <a:br>
              <a:rPr lang="ru-RU" dirty="0" smtClean="0"/>
            </a:br>
            <a:endParaRPr lang="ru-RU" dirty="0" smtClean="0">
              <a:latin typeface="Arial" pitchFamily="34" charset="0"/>
              <a:ea typeface="Times New Roman" pitchFamily="18" charset="0"/>
              <a:cs typeface="Arial" pitchFamily="34" charset="0"/>
            </a:endParaRPr>
          </a:p>
          <a:p>
            <a:pPr lvl="0" algn="just" fontAlgn="base">
              <a:spcBef>
                <a:spcPct val="0"/>
              </a:spcBef>
              <a:spcAft>
                <a:spcPct val="0"/>
              </a:spcAft>
            </a:pPr>
            <a:endParaRPr lang="ru-RU" sz="800" dirty="0" smtClean="0">
              <a:latin typeface="Arial" pitchFamily="34" charset="0"/>
              <a:cs typeface="Arial" pitchFamily="34" charset="0"/>
            </a:endParaRPr>
          </a:p>
          <a:p>
            <a:pPr lvl="0" algn="just" eaLnBrk="0" fontAlgn="base" hangingPunct="0">
              <a:spcBef>
                <a:spcPct val="0"/>
              </a:spcBef>
              <a:spcAft>
                <a:spcPct val="0"/>
              </a:spcAft>
            </a:pPr>
            <a:endParaRPr lang="ru-RU" sz="2400" dirty="0" smtClean="0">
              <a:latin typeface="Arial" pitchFamily="34" charset="0"/>
              <a:cs typeface="Arial" pitchFamily="34" charset="0"/>
            </a:endParaRPr>
          </a:p>
          <a:p>
            <a:pPr lvl="0" algn="just"/>
            <a:endParaRPr lang="ru-RU" dirty="0" smtClean="0"/>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6" name="Picture 34"/>
          <p:cNvPicPr>
            <a:picLocks noChangeAspect="1" noChangeArrowheads="1"/>
          </p:cNvPicPr>
          <p:nvPr/>
        </p:nvPicPr>
        <p:blipFill>
          <a:blip r:embed="rId3" cstate="print"/>
          <a:srcRect l="7033"/>
          <a:stretch>
            <a:fillRect/>
          </a:stretch>
        </p:blipFill>
        <p:spPr bwMode="auto">
          <a:xfrm>
            <a:off x="1752600" y="5867400"/>
            <a:ext cx="6043613" cy="361950"/>
          </a:xfrm>
          <a:prstGeom prst="rect">
            <a:avLst/>
          </a:prstGeom>
          <a:noFill/>
        </p:spPr>
      </p:pic>
      <p:sp>
        <p:nvSpPr>
          <p:cNvPr id="17" name="Rectangle 7"/>
          <p:cNvSpPr>
            <a:spLocks noChangeArrowheads="1"/>
          </p:cNvSpPr>
          <p:nvPr/>
        </p:nvSpPr>
        <p:spPr bwMode="auto">
          <a:xfrm>
            <a:off x="1524000" y="5575013"/>
            <a:ext cx="656782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46463" algn="l"/>
                <a:tab pos="50593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Название природной зоны  </a:t>
            </a: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Название</a:t>
            </a:r>
            <a:r>
              <a:rPr kumimoji="0" 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природной зоны</a:t>
            </a:r>
            <a:r>
              <a:rPr lang="ru-RU" sz="1000" dirty="0" smtClean="0">
                <a:latin typeface="Arial" pitchFamily="34" charset="0"/>
                <a:ea typeface="Times New Roman" pitchFamily="18" charset="0"/>
                <a:cs typeface="Arial" pitchFamily="34" charset="0"/>
              </a:rPr>
              <a:t>       </a:t>
            </a: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46463" algn="l"/>
                <a:tab pos="5059363"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descr="C:\Users\я\Desktop\Загрузки. Черновик\d0e4864bd6e8aef7cd7ff1186fda28ff.png"/>
          <p:cNvPicPr>
            <a:picLocks noChangeAspect="1" noChangeArrowheads="1"/>
          </p:cNvPicPr>
          <p:nvPr/>
        </p:nvPicPr>
        <p:blipFill>
          <a:blip r:embed="rId4" cstate="print"/>
          <a:srcRect/>
          <a:stretch>
            <a:fillRect/>
          </a:stretch>
        </p:blipFill>
        <p:spPr bwMode="auto">
          <a:xfrm>
            <a:off x="1524000" y="1667018"/>
            <a:ext cx="6357938" cy="3570373"/>
          </a:xfrm>
          <a:prstGeom prst="rect">
            <a:avLst/>
          </a:prstGeom>
          <a:noFill/>
        </p:spPr>
      </p:pic>
      <p:sp>
        <p:nvSpPr>
          <p:cNvPr id="8" name="Прямоугольник 7"/>
          <p:cNvSpPr/>
          <p:nvPr/>
        </p:nvSpPr>
        <p:spPr>
          <a:xfrm>
            <a:off x="1219200" y="8382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2514600" y="5867400"/>
            <a:ext cx="1371600" cy="369332"/>
          </a:xfrm>
          <a:prstGeom prst="rect">
            <a:avLst/>
          </a:prstGeom>
          <a:noFill/>
        </p:spPr>
        <p:txBody>
          <a:bodyPr wrap="square" rtlCol="0">
            <a:spAutoFit/>
          </a:bodyPr>
          <a:lstStyle/>
          <a:p>
            <a:r>
              <a:rPr lang="ru-RU" dirty="0" smtClean="0"/>
              <a:t>тундра</a:t>
            </a:r>
            <a:endParaRPr lang="ru-RU" dirty="0"/>
          </a:p>
        </p:txBody>
      </p:sp>
      <p:sp>
        <p:nvSpPr>
          <p:cNvPr id="10" name="TextBox 9"/>
          <p:cNvSpPr txBox="1"/>
          <p:nvPr/>
        </p:nvSpPr>
        <p:spPr>
          <a:xfrm>
            <a:off x="5943600" y="5867400"/>
            <a:ext cx="1371600" cy="369332"/>
          </a:xfrm>
          <a:prstGeom prst="rect">
            <a:avLst/>
          </a:prstGeom>
          <a:noFill/>
        </p:spPr>
        <p:txBody>
          <a:bodyPr wrap="square" rtlCol="0">
            <a:spAutoFit/>
          </a:bodyPr>
          <a:lstStyle/>
          <a:p>
            <a:r>
              <a:rPr lang="ru-RU" dirty="0" smtClean="0"/>
              <a:t>тайга</a:t>
            </a:r>
            <a:endParaRPr lang="ru-RU" dirty="0"/>
          </a:p>
        </p:txBody>
      </p:sp>
      <p:pic>
        <p:nvPicPr>
          <p:cNvPr id="11"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90600" y="381000"/>
            <a:ext cx="78486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Здесь представлены изображения </a:t>
            </a:r>
            <a:r>
              <a:rPr kumimoji="0" lang="ru-RU" b="0" u="none" strike="noStrike" cap="none" normalizeH="0" baseline="0" dirty="0" smtClean="0">
                <a:ln>
                  <a:noFill/>
                </a:ln>
                <a:solidFill>
                  <a:schemeClr val="tx1"/>
                </a:solidFill>
                <a:effectLst/>
                <a:ea typeface="Times New Roman" pitchFamily="18" charset="0"/>
                <a:cs typeface="Arial" pitchFamily="34" charset="0"/>
              </a:rPr>
              <a:t>бегемота, монстеры</a:t>
            </a:r>
            <a:r>
              <a:rPr kumimoji="0" lang="ru-RU" b="0" i="0" u="none" strike="noStrike" cap="none" normalizeH="0" baseline="0" dirty="0" smtClean="0">
                <a:ln>
                  <a:noFill/>
                </a:ln>
                <a:solidFill>
                  <a:schemeClr val="tx1"/>
                </a:solidFill>
                <a:effectLst/>
                <a:ea typeface="Times New Roman" pitchFamily="18" charset="0"/>
                <a:cs typeface="Arial" pitchFamily="34" charset="0"/>
              </a:rPr>
              <a:t>,</a:t>
            </a:r>
            <a:r>
              <a:rPr kumimoji="0" lang="ru-RU" b="0" i="1" u="none" strike="noStrike" cap="none" normalizeH="0" baseline="0" dirty="0" smtClean="0">
                <a:ln>
                  <a:noFill/>
                </a:ln>
                <a:solidFill>
                  <a:schemeClr val="tx1"/>
                </a:solidFill>
                <a:effectLst/>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ягуара и папируса. </a:t>
            </a:r>
            <a:r>
              <a:rPr kumimoji="0" lang="ru-RU" b="0" i="0" u="none" strike="noStrike" cap="none" normalizeH="0" baseline="0" dirty="0" smtClean="0">
                <a:ln>
                  <a:noFill/>
                </a:ln>
                <a:solidFill>
                  <a:schemeClr val="tx1"/>
                </a:solidFill>
                <a:effectLst/>
                <a:ea typeface="Times New Roman" pitchFamily="18" charset="0"/>
                <a:cs typeface="Arial" pitchFamily="34" charset="0"/>
              </a:rPr>
              <a:t>Запиши на строчках ниже название каждого из</a:t>
            </a:r>
            <a:r>
              <a:rPr kumimoji="0" lang="ru-RU" b="0" i="1" u="none" strike="noStrike" cap="none" normalizeH="0" baseline="0" dirty="0" smtClean="0">
                <a:ln>
                  <a:noFill/>
                </a:ln>
                <a:solidFill>
                  <a:schemeClr val="tx1"/>
                </a:solidFill>
                <a:effectLst/>
                <a:ea typeface="Times New Roman" pitchFamily="18" charset="0"/>
                <a:cs typeface="Arial" pitchFamily="34" charset="0"/>
              </a:rPr>
              <a:t> </a:t>
            </a:r>
            <a:r>
              <a:rPr kumimoji="0" lang="ru-RU" b="0" i="0" u="none" strike="noStrike" cap="none" normalizeH="0" baseline="0" dirty="0" smtClean="0">
                <a:ln>
                  <a:noFill/>
                </a:ln>
                <a:solidFill>
                  <a:schemeClr val="tx1"/>
                </a:solidFill>
                <a:effectLst/>
                <a:ea typeface="Times New Roman" pitchFamily="18" charset="0"/>
                <a:cs typeface="Arial" pitchFamily="34" charset="0"/>
              </a:rPr>
              <a:t>этих растений и животных рядом с номером фотографии, на которой оно изображено.</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_____________________________ 2) ________________________________</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22" name="Rectangle 14"/>
          <p:cNvSpPr>
            <a:spLocks noChangeArrowheads="1"/>
          </p:cNvSpPr>
          <p:nvPr/>
        </p:nvSpPr>
        <p:spPr bwMode="auto">
          <a:xfrm>
            <a:off x="914400" y="1751112"/>
            <a:ext cx="676339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 _____________________________ 4) ________________________________</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44"/>
          <p:cNvPicPr/>
          <p:nvPr/>
        </p:nvPicPr>
        <p:blipFill>
          <a:blip r:embed="rId3" cstate="print">
            <a:extLst>
              <a:ext uri="{28A0092B-C50C-407E-A947-70E740481C1C}"/>
            </a:extLst>
          </a:blip>
          <a:srcRect/>
          <a:stretch>
            <a:fillRect/>
          </a:stretch>
        </p:blipFill>
        <p:spPr bwMode="auto">
          <a:xfrm>
            <a:off x="2971800" y="2438400"/>
            <a:ext cx="5486400" cy="1828800"/>
          </a:xfrm>
          <a:prstGeom prst="rect">
            <a:avLst/>
          </a:prstGeom>
          <a:noFill/>
          <a:ln w="12700">
            <a:solidFill>
              <a:schemeClr val="tx1"/>
            </a:solidFill>
          </a:ln>
        </p:spPr>
      </p:pic>
      <p:pic>
        <p:nvPicPr>
          <p:cNvPr id="9" name="Picture 45"/>
          <p:cNvPicPr/>
          <p:nvPr/>
        </p:nvPicPr>
        <p:blipFill>
          <a:blip r:embed="rId4" cstate="print">
            <a:extLst>
              <a:ext uri="{28A0092B-C50C-407E-A947-70E740481C1C}"/>
            </a:extLst>
          </a:blip>
          <a:srcRect/>
          <a:stretch>
            <a:fillRect/>
          </a:stretch>
        </p:blipFill>
        <p:spPr bwMode="auto">
          <a:xfrm>
            <a:off x="1447800" y="4419600"/>
            <a:ext cx="5486399" cy="1828800"/>
          </a:xfrm>
          <a:prstGeom prst="rect">
            <a:avLst/>
          </a:prstGeom>
          <a:noFill/>
          <a:ln w="12700">
            <a:solidFill>
              <a:schemeClr val="tx1"/>
            </a:solidFill>
          </a:ln>
        </p:spPr>
      </p:pic>
      <p:sp>
        <p:nvSpPr>
          <p:cNvPr id="10" name="TextBox 9"/>
          <p:cNvSpPr txBox="1"/>
          <p:nvPr/>
        </p:nvSpPr>
        <p:spPr>
          <a:xfrm>
            <a:off x="2667000" y="2438400"/>
            <a:ext cx="301686" cy="369332"/>
          </a:xfrm>
          <a:prstGeom prst="rect">
            <a:avLst/>
          </a:prstGeom>
          <a:noFill/>
        </p:spPr>
        <p:txBody>
          <a:bodyPr wrap="none" rtlCol="0">
            <a:spAutoFit/>
          </a:bodyPr>
          <a:lstStyle/>
          <a:p>
            <a:r>
              <a:rPr lang="ru-RU" dirty="0" smtClean="0"/>
              <a:t>1</a:t>
            </a:r>
            <a:endParaRPr lang="ru-RU" dirty="0"/>
          </a:p>
        </p:txBody>
      </p:sp>
      <p:sp>
        <p:nvSpPr>
          <p:cNvPr id="11" name="TextBox 10"/>
          <p:cNvSpPr txBox="1"/>
          <p:nvPr/>
        </p:nvSpPr>
        <p:spPr>
          <a:xfrm>
            <a:off x="8458200" y="2514600"/>
            <a:ext cx="301686" cy="369332"/>
          </a:xfrm>
          <a:prstGeom prst="rect">
            <a:avLst/>
          </a:prstGeom>
          <a:noFill/>
        </p:spPr>
        <p:txBody>
          <a:bodyPr wrap="none" rtlCol="0">
            <a:spAutoFit/>
          </a:bodyPr>
          <a:lstStyle/>
          <a:p>
            <a:r>
              <a:rPr lang="ru-RU" dirty="0" smtClean="0"/>
              <a:t>2</a:t>
            </a:r>
            <a:endParaRPr lang="ru-RU" dirty="0"/>
          </a:p>
        </p:txBody>
      </p:sp>
      <p:sp>
        <p:nvSpPr>
          <p:cNvPr id="13" name="TextBox 12"/>
          <p:cNvSpPr txBox="1"/>
          <p:nvPr/>
        </p:nvSpPr>
        <p:spPr>
          <a:xfrm>
            <a:off x="1143000" y="4343400"/>
            <a:ext cx="301686" cy="369332"/>
          </a:xfrm>
          <a:prstGeom prst="rect">
            <a:avLst/>
          </a:prstGeom>
          <a:noFill/>
        </p:spPr>
        <p:txBody>
          <a:bodyPr wrap="none" rtlCol="0">
            <a:spAutoFit/>
          </a:bodyPr>
          <a:lstStyle/>
          <a:p>
            <a:r>
              <a:rPr lang="ru-RU" dirty="0" smtClean="0"/>
              <a:t>3</a:t>
            </a:r>
            <a:endParaRPr lang="ru-RU" dirty="0"/>
          </a:p>
        </p:txBody>
      </p:sp>
      <p:sp>
        <p:nvSpPr>
          <p:cNvPr id="14" name="TextBox 13"/>
          <p:cNvSpPr txBox="1"/>
          <p:nvPr/>
        </p:nvSpPr>
        <p:spPr>
          <a:xfrm>
            <a:off x="7010400" y="4419600"/>
            <a:ext cx="301686" cy="369332"/>
          </a:xfrm>
          <a:prstGeom prst="rect">
            <a:avLst/>
          </a:prstGeom>
          <a:noFill/>
        </p:spPr>
        <p:txBody>
          <a:bodyPr wrap="none" rtlCol="0">
            <a:spAutoFit/>
          </a:bodyPr>
          <a:lstStyle/>
          <a:p>
            <a:r>
              <a:rPr lang="ru-RU" dirty="0" smtClean="0"/>
              <a:t>4</a:t>
            </a:r>
            <a:endParaRPr lang="ru-RU" dirty="0"/>
          </a:p>
        </p:txBody>
      </p:sp>
      <p:sp>
        <p:nvSpPr>
          <p:cNvPr id="15" name="Прямоугольник 14"/>
          <p:cNvSpPr/>
          <p:nvPr/>
        </p:nvSpPr>
        <p:spPr>
          <a:xfrm>
            <a:off x="457200" y="2133600"/>
            <a:ext cx="2286000" cy="2369880"/>
          </a:xfrm>
          <a:prstGeom prst="rect">
            <a:avLst/>
          </a:prstGeom>
        </p:spPr>
        <p:txBody>
          <a:bodyPr wrap="square">
            <a:spAutoFit/>
          </a:bodyPr>
          <a:lstStyle/>
          <a:p>
            <a:pPr algn="just"/>
            <a:r>
              <a:rPr lang="ru-RU" sz="1600" dirty="0" smtClean="0">
                <a:solidFill>
                  <a:srgbClr val="002060"/>
                </a:solidFill>
              </a:rPr>
              <a:t>Подумай, какие условия для жизни необходимы этим животным, сопоставь их с климатическими условиями данных материков.</a:t>
            </a:r>
            <a:br>
              <a:rPr lang="ru-RU" sz="1600" dirty="0" smtClean="0">
                <a:solidFill>
                  <a:srgbClr val="002060"/>
                </a:solidFill>
              </a:rPr>
            </a:br>
            <a:r>
              <a:rPr lang="ru-RU" dirty="0" smtClean="0"/>
              <a:t/>
            </a:r>
            <a:br>
              <a:rPr lang="ru-RU" dirty="0" smtClean="0"/>
            </a:br>
            <a:endParaRPr lang="ru-RU" dirty="0"/>
          </a:p>
        </p:txBody>
      </p:sp>
      <p:pic>
        <p:nvPicPr>
          <p:cNvPr id="16"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35577"/>
            <a:ext cx="78486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Здесь представлены изображения </a:t>
            </a:r>
            <a:r>
              <a:rPr kumimoji="0" lang="ru-RU" b="0" u="none" strike="noStrike" cap="none" normalizeH="0" baseline="0" dirty="0" smtClean="0">
                <a:ln>
                  <a:noFill/>
                </a:ln>
                <a:solidFill>
                  <a:schemeClr val="tx1"/>
                </a:solidFill>
                <a:effectLst/>
                <a:ea typeface="Times New Roman" pitchFamily="18" charset="0"/>
                <a:cs typeface="Arial" pitchFamily="34" charset="0"/>
              </a:rPr>
              <a:t>бегемота, монстеры</a:t>
            </a:r>
            <a:r>
              <a:rPr kumimoji="0" lang="ru-RU" b="0" i="0" u="none" strike="noStrike" cap="none" normalizeH="0" baseline="0" dirty="0" smtClean="0">
                <a:ln>
                  <a:noFill/>
                </a:ln>
                <a:solidFill>
                  <a:schemeClr val="tx1"/>
                </a:solidFill>
                <a:effectLst/>
                <a:ea typeface="Times New Roman" pitchFamily="18" charset="0"/>
                <a:cs typeface="Arial" pitchFamily="34" charset="0"/>
              </a:rPr>
              <a:t>,</a:t>
            </a:r>
            <a:r>
              <a:rPr kumimoji="0" lang="ru-RU" b="0" i="1" u="none" strike="noStrike" cap="none" normalizeH="0" baseline="0" dirty="0" smtClean="0">
                <a:ln>
                  <a:noFill/>
                </a:ln>
                <a:solidFill>
                  <a:schemeClr val="tx1"/>
                </a:solidFill>
                <a:effectLst/>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ягуара и папируса. </a:t>
            </a:r>
            <a:r>
              <a:rPr kumimoji="0" lang="ru-RU" b="0" i="0" u="none" strike="noStrike" cap="none" normalizeH="0" baseline="0" dirty="0" smtClean="0">
                <a:ln>
                  <a:noFill/>
                </a:ln>
                <a:solidFill>
                  <a:schemeClr val="tx1"/>
                </a:solidFill>
                <a:effectLst/>
                <a:ea typeface="Times New Roman" pitchFamily="18" charset="0"/>
                <a:cs typeface="Arial" pitchFamily="34" charset="0"/>
              </a:rPr>
              <a:t>Запиши на строчках ниже название каждого из</a:t>
            </a:r>
            <a:r>
              <a:rPr kumimoji="0" lang="ru-RU" b="0" i="1" u="none" strike="noStrike" cap="none" normalizeH="0" baseline="0" dirty="0" smtClean="0">
                <a:ln>
                  <a:noFill/>
                </a:ln>
                <a:solidFill>
                  <a:schemeClr val="tx1"/>
                </a:solidFill>
                <a:effectLst/>
                <a:ea typeface="Times New Roman" pitchFamily="18" charset="0"/>
                <a:cs typeface="Arial" pitchFamily="34" charset="0"/>
              </a:rPr>
              <a:t> </a:t>
            </a:r>
            <a:r>
              <a:rPr kumimoji="0" lang="ru-RU" b="0" i="0" u="none" strike="noStrike" cap="none" normalizeH="0" baseline="0" dirty="0" smtClean="0">
                <a:ln>
                  <a:noFill/>
                </a:ln>
                <a:solidFill>
                  <a:schemeClr val="tx1"/>
                </a:solidFill>
                <a:effectLst/>
                <a:ea typeface="Times New Roman" pitchFamily="18" charset="0"/>
                <a:cs typeface="Arial" pitchFamily="34" charset="0"/>
              </a:rPr>
              <a:t>этих растений и животных рядом с номером фотографии, на которой оно изображено.</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_____________________________ 2) ________________________________</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22" name="Rectangle 14"/>
          <p:cNvSpPr>
            <a:spLocks noChangeArrowheads="1"/>
          </p:cNvSpPr>
          <p:nvPr/>
        </p:nvSpPr>
        <p:spPr bwMode="auto">
          <a:xfrm>
            <a:off x="914400" y="1905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_____________________________ 4) ________________________________</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44"/>
          <p:cNvPicPr/>
          <p:nvPr/>
        </p:nvPicPr>
        <p:blipFill>
          <a:blip r:embed="rId3" cstate="print">
            <a:extLst>
              <a:ext uri="{28A0092B-C50C-407E-A947-70E740481C1C}"/>
            </a:extLst>
          </a:blip>
          <a:srcRect/>
          <a:stretch>
            <a:fillRect/>
          </a:stretch>
        </p:blipFill>
        <p:spPr bwMode="auto">
          <a:xfrm>
            <a:off x="2971800" y="2362200"/>
            <a:ext cx="5486400" cy="1828800"/>
          </a:xfrm>
          <a:prstGeom prst="rect">
            <a:avLst/>
          </a:prstGeom>
          <a:noFill/>
          <a:ln w="12700">
            <a:solidFill>
              <a:schemeClr val="tx1"/>
            </a:solidFill>
          </a:ln>
        </p:spPr>
      </p:pic>
      <p:pic>
        <p:nvPicPr>
          <p:cNvPr id="9" name="Picture 45"/>
          <p:cNvPicPr/>
          <p:nvPr/>
        </p:nvPicPr>
        <p:blipFill>
          <a:blip r:embed="rId4" cstate="print">
            <a:extLst>
              <a:ext uri="{28A0092B-C50C-407E-A947-70E740481C1C}"/>
            </a:extLst>
          </a:blip>
          <a:srcRect/>
          <a:stretch>
            <a:fillRect/>
          </a:stretch>
        </p:blipFill>
        <p:spPr bwMode="auto">
          <a:xfrm>
            <a:off x="1600200" y="4267200"/>
            <a:ext cx="5486399" cy="1828800"/>
          </a:xfrm>
          <a:prstGeom prst="rect">
            <a:avLst/>
          </a:prstGeom>
          <a:noFill/>
          <a:ln w="12700">
            <a:solidFill>
              <a:schemeClr val="tx1"/>
            </a:solidFill>
          </a:ln>
        </p:spPr>
      </p:pic>
      <p:sp>
        <p:nvSpPr>
          <p:cNvPr id="10" name="TextBox 9"/>
          <p:cNvSpPr txBox="1"/>
          <p:nvPr/>
        </p:nvSpPr>
        <p:spPr>
          <a:xfrm>
            <a:off x="2667000" y="2362200"/>
            <a:ext cx="301686" cy="369332"/>
          </a:xfrm>
          <a:prstGeom prst="rect">
            <a:avLst/>
          </a:prstGeom>
          <a:noFill/>
        </p:spPr>
        <p:txBody>
          <a:bodyPr wrap="none" rtlCol="0">
            <a:spAutoFit/>
          </a:bodyPr>
          <a:lstStyle/>
          <a:p>
            <a:r>
              <a:rPr lang="ru-RU" dirty="0" smtClean="0"/>
              <a:t>1</a:t>
            </a:r>
            <a:endParaRPr lang="ru-RU" dirty="0"/>
          </a:p>
        </p:txBody>
      </p:sp>
      <p:sp>
        <p:nvSpPr>
          <p:cNvPr id="11" name="TextBox 10"/>
          <p:cNvSpPr txBox="1"/>
          <p:nvPr/>
        </p:nvSpPr>
        <p:spPr>
          <a:xfrm>
            <a:off x="8458200" y="2362200"/>
            <a:ext cx="301686" cy="369332"/>
          </a:xfrm>
          <a:prstGeom prst="rect">
            <a:avLst/>
          </a:prstGeom>
          <a:noFill/>
        </p:spPr>
        <p:txBody>
          <a:bodyPr wrap="none" rtlCol="0">
            <a:spAutoFit/>
          </a:bodyPr>
          <a:lstStyle/>
          <a:p>
            <a:r>
              <a:rPr lang="ru-RU" dirty="0" smtClean="0"/>
              <a:t>2</a:t>
            </a:r>
            <a:endParaRPr lang="ru-RU" dirty="0"/>
          </a:p>
        </p:txBody>
      </p:sp>
      <p:sp>
        <p:nvSpPr>
          <p:cNvPr id="13" name="TextBox 12"/>
          <p:cNvSpPr txBox="1"/>
          <p:nvPr/>
        </p:nvSpPr>
        <p:spPr>
          <a:xfrm>
            <a:off x="1295400" y="4267200"/>
            <a:ext cx="301686" cy="369332"/>
          </a:xfrm>
          <a:prstGeom prst="rect">
            <a:avLst/>
          </a:prstGeom>
          <a:noFill/>
        </p:spPr>
        <p:txBody>
          <a:bodyPr wrap="none" rtlCol="0">
            <a:spAutoFit/>
          </a:bodyPr>
          <a:lstStyle/>
          <a:p>
            <a:r>
              <a:rPr lang="ru-RU" dirty="0" smtClean="0"/>
              <a:t>3</a:t>
            </a:r>
            <a:endParaRPr lang="ru-RU" dirty="0"/>
          </a:p>
        </p:txBody>
      </p:sp>
      <p:sp>
        <p:nvSpPr>
          <p:cNvPr id="14" name="TextBox 13"/>
          <p:cNvSpPr txBox="1"/>
          <p:nvPr/>
        </p:nvSpPr>
        <p:spPr>
          <a:xfrm>
            <a:off x="7162800" y="4267200"/>
            <a:ext cx="301686" cy="369332"/>
          </a:xfrm>
          <a:prstGeom prst="rect">
            <a:avLst/>
          </a:prstGeom>
          <a:noFill/>
        </p:spPr>
        <p:txBody>
          <a:bodyPr wrap="none" rtlCol="0">
            <a:spAutoFit/>
          </a:bodyPr>
          <a:lstStyle/>
          <a:p>
            <a:r>
              <a:rPr lang="ru-RU" dirty="0" smtClean="0"/>
              <a:t>4</a:t>
            </a:r>
            <a:endParaRPr lang="ru-RU" dirty="0"/>
          </a:p>
        </p:txBody>
      </p:sp>
      <p:sp>
        <p:nvSpPr>
          <p:cNvPr id="15" name="Прямоугольник 14"/>
          <p:cNvSpPr/>
          <p:nvPr/>
        </p:nvSpPr>
        <p:spPr>
          <a:xfrm>
            <a:off x="381000" y="22098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6" name="TextBox 15"/>
          <p:cNvSpPr txBox="1"/>
          <p:nvPr/>
        </p:nvSpPr>
        <p:spPr>
          <a:xfrm>
            <a:off x="1981200" y="1295400"/>
            <a:ext cx="1118768" cy="369332"/>
          </a:xfrm>
          <a:prstGeom prst="rect">
            <a:avLst/>
          </a:prstGeom>
          <a:noFill/>
        </p:spPr>
        <p:txBody>
          <a:bodyPr wrap="none" rtlCol="0">
            <a:spAutoFit/>
          </a:bodyPr>
          <a:lstStyle/>
          <a:p>
            <a:r>
              <a:rPr lang="ru-RU" dirty="0" smtClean="0"/>
              <a:t>монстера</a:t>
            </a:r>
            <a:endParaRPr lang="ru-RU" dirty="0"/>
          </a:p>
        </p:txBody>
      </p:sp>
      <p:sp>
        <p:nvSpPr>
          <p:cNvPr id="17" name="TextBox 16"/>
          <p:cNvSpPr txBox="1"/>
          <p:nvPr/>
        </p:nvSpPr>
        <p:spPr>
          <a:xfrm>
            <a:off x="2133600" y="1676400"/>
            <a:ext cx="710451" cy="369332"/>
          </a:xfrm>
          <a:prstGeom prst="rect">
            <a:avLst/>
          </a:prstGeom>
          <a:noFill/>
        </p:spPr>
        <p:txBody>
          <a:bodyPr wrap="none" rtlCol="0">
            <a:spAutoFit/>
          </a:bodyPr>
          <a:lstStyle/>
          <a:p>
            <a:r>
              <a:rPr lang="ru-RU" dirty="0" smtClean="0"/>
              <a:t>ягуар</a:t>
            </a:r>
            <a:endParaRPr lang="ru-RU" dirty="0"/>
          </a:p>
        </p:txBody>
      </p:sp>
      <p:sp>
        <p:nvSpPr>
          <p:cNvPr id="18" name="TextBox 17"/>
          <p:cNvSpPr txBox="1"/>
          <p:nvPr/>
        </p:nvSpPr>
        <p:spPr>
          <a:xfrm>
            <a:off x="5334000" y="1676400"/>
            <a:ext cx="980781" cy="369332"/>
          </a:xfrm>
          <a:prstGeom prst="rect">
            <a:avLst/>
          </a:prstGeom>
          <a:noFill/>
        </p:spPr>
        <p:txBody>
          <a:bodyPr wrap="none" rtlCol="0">
            <a:spAutoFit/>
          </a:bodyPr>
          <a:lstStyle/>
          <a:p>
            <a:r>
              <a:rPr lang="ru-RU" dirty="0" smtClean="0"/>
              <a:t>бегемот</a:t>
            </a:r>
            <a:endParaRPr lang="ru-RU" dirty="0"/>
          </a:p>
        </p:txBody>
      </p:sp>
      <p:sp>
        <p:nvSpPr>
          <p:cNvPr id="19" name="TextBox 18"/>
          <p:cNvSpPr txBox="1"/>
          <p:nvPr/>
        </p:nvSpPr>
        <p:spPr>
          <a:xfrm>
            <a:off x="5410200" y="1295400"/>
            <a:ext cx="982000" cy="369332"/>
          </a:xfrm>
          <a:prstGeom prst="rect">
            <a:avLst/>
          </a:prstGeom>
          <a:noFill/>
        </p:spPr>
        <p:txBody>
          <a:bodyPr wrap="none" rtlCol="0">
            <a:spAutoFit/>
          </a:bodyPr>
          <a:lstStyle/>
          <a:p>
            <a:r>
              <a:rPr lang="ru-RU" dirty="0" smtClean="0"/>
              <a:t>папирус</a:t>
            </a:r>
            <a:endParaRPr lang="ru-RU" dirty="0"/>
          </a:p>
        </p:txBody>
      </p:sp>
      <p:pic>
        <p:nvPicPr>
          <p:cNvPr id="20"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81000"/>
            <a:ext cx="7848600"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t>Какие из этих растений и животных обитают в естественной среде (не в ботаническом саду или зоопарке) на материке А, а какие – на материке Б? Запиши </a:t>
            </a:r>
            <a:r>
              <a:rPr lang="ru-RU" b="1" u="sng" dirty="0" smtClean="0"/>
              <a:t>номера</a:t>
            </a:r>
            <a:r>
              <a:rPr lang="ru-RU" dirty="0" smtClean="0"/>
              <a:t> , под которыми указаны эти растения и животные, в отведённое для этого поле после буквы соответствующего материка.</a:t>
            </a:r>
          </a:p>
          <a:p>
            <a:pPr algn="just"/>
            <a:r>
              <a:rPr lang="ru-RU" dirty="0" smtClean="0"/>
              <a:t> </a:t>
            </a:r>
          </a:p>
          <a:p>
            <a:r>
              <a:rPr lang="ru-RU" sz="1400" dirty="0" smtClean="0"/>
              <a:t/>
            </a:r>
            <a:br>
              <a:rPr lang="ru-RU" sz="1400" dirty="0" smtClean="0"/>
            </a:br>
            <a:r>
              <a:rPr lang="ru-RU" sz="1400" dirty="0" smtClean="0"/>
              <a:t> </a:t>
            </a:r>
          </a:p>
          <a:p>
            <a:r>
              <a:rPr lang="ru-RU" sz="1400" dirty="0" smtClean="0"/>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381000" y="1752600"/>
            <a:ext cx="3978461" cy="738664"/>
          </a:xfrm>
          <a:prstGeom prst="rect">
            <a:avLst/>
          </a:prstGeom>
          <a:noFill/>
        </p:spPr>
        <p:txBody>
          <a:bodyPr wrap="none" rtlCol="0">
            <a:spAutoFit/>
          </a:bodyPr>
          <a:lstStyle/>
          <a:p>
            <a:r>
              <a:rPr lang="ru-RU" dirty="0" smtClean="0"/>
              <a:t>             Номера </a:t>
            </a:r>
          </a:p>
          <a:p>
            <a:r>
              <a:rPr lang="ru-RU" dirty="0" smtClean="0"/>
              <a:t>животных /растений       </a:t>
            </a:r>
            <a:r>
              <a:rPr lang="ru-RU" sz="2400" b="1" dirty="0" smtClean="0"/>
              <a:t>А</a:t>
            </a:r>
            <a:r>
              <a:rPr lang="ru-RU" dirty="0" smtClean="0"/>
              <a:t> __________</a:t>
            </a:r>
            <a:endParaRPr lang="ru-RU" dirty="0"/>
          </a:p>
        </p:txBody>
      </p:sp>
      <p:sp>
        <p:nvSpPr>
          <p:cNvPr id="10" name="TextBox 9"/>
          <p:cNvSpPr txBox="1"/>
          <p:nvPr/>
        </p:nvSpPr>
        <p:spPr>
          <a:xfrm>
            <a:off x="4495800" y="1752600"/>
            <a:ext cx="4079450" cy="738664"/>
          </a:xfrm>
          <a:prstGeom prst="rect">
            <a:avLst/>
          </a:prstGeom>
          <a:noFill/>
        </p:spPr>
        <p:txBody>
          <a:bodyPr wrap="none" rtlCol="0">
            <a:spAutoFit/>
          </a:bodyPr>
          <a:lstStyle/>
          <a:p>
            <a:r>
              <a:rPr lang="ru-RU" dirty="0" smtClean="0"/>
              <a:t>            Номера </a:t>
            </a:r>
          </a:p>
          <a:p>
            <a:r>
              <a:rPr lang="ru-RU" dirty="0" smtClean="0"/>
              <a:t>животных /растений       </a:t>
            </a:r>
            <a:r>
              <a:rPr lang="ru-RU" sz="2400" b="1" dirty="0" smtClean="0"/>
              <a:t>Б</a:t>
            </a:r>
            <a:r>
              <a:rPr lang="ru-RU" dirty="0" smtClean="0"/>
              <a:t> ___________</a:t>
            </a:r>
            <a:endParaRPr lang="ru-RU" dirty="0"/>
          </a:p>
        </p:txBody>
      </p:sp>
      <p:pic>
        <p:nvPicPr>
          <p:cNvPr id="11"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3</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81000"/>
            <a:ext cx="7848600"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t>3.3. Какие из этих растений и животных обитают в естественной среде (не в ботаническом саду или зоопарке) на материке А, а какие – на материке Б? Запиши </a:t>
            </a:r>
            <a:r>
              <a:rPr lang="ru-RU" b="1" u="sng" dirty="0" smtClean="0"/>
              <a:t>номера</a:t>
            </a:r>
            <a:r>
              <a:rPr lang="ru-RU" dirty="0" smtClean="0"/>
              <a:t> , под которыми указаны эти растения и животные, в отведённое для этого поле после буквы соответствующего материка.</a:t>
            </a:r>
          </a:p>
          <a:p>
            <a:pPr algn="just"/>
            <a:r>
              <a:rPr lang="ru-RU" dirty="0" smtClean="0"/>
              <a:t> </a:t>
            </a:r>
          </a:p>
          <a:p>
            <a:r>
              <a:rPr lang="ru-RU" sz="1400" dirty="0" smtClean="0"/>
              <a:t/>
            </a:r>
            <a:br>
              <a:rPr lang="ru-RU" sz="1400" dirty="0" smtClean="0"/>
            </a:br>
            <a:r>
              <a:rPr lang="ru-RU" sz="1400" dirty="0" smtClean="0"/>
              <a:t> </a:t>
            </a:r>
          </a:p>
          <a:p>
            <a:r>
              <a:rPr lang="ru-RU" sz="1400" dirty="0" smtClean="0"/>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533400" y="2438400"/>
            <a:ext cx="3978461" cy="738664"/>
          </a:xfrm>
          <a:prstGeom prst="rect">
            <a:avLst/>
          </a:prstGeom>
          <a:noFill/>
        </p:spPr>
        <p:txBody>
          <a:bodyPr wrap="none" rtlCol="0">
            <a:spAutoFit/>
          </a:bodyPr>
          <a:lstStyle/>
          <a:p>
            <a:r>
              <a:rPr lang="ru-RU" dirty="0" smtClean="0"/>
              <a:t>             Номера </a:t>
            </a:r>
          </a:p>
          <a:p>
            <a:r>
              <a:rPr lang="ru-RU" dirty="0" smtClean="0"/>
              <a:t>животных /растений       </a:t>
            </a:r>
            <a:r>
              <a:rPr lang="ru-RU" sz="2400" b="1" dirty="0" smtClean="0"/>
              <a:t>А</a:t>
            </a:r>
            <a:r>
              <a:rPr lang="ru-RU" dirty="0" smtClean="0"/>
              <a:t> __________</a:t>
            </a:r>
            <a:endParaRPr lang="ru-RU" dirty="0"/>
          </a:p>
        </p:txBody>
      </p:sp>
      <p:sp>
        <p:nvSpPr>
          <p:cNvPr id="10" name="TextBox 9"/>
          <p:cNvSpPr txBox="1"/>
          <p:nvPr/>
        </p:nvSpPr>
        <p:spPr>
          <a:xfrm>
            <a:off x="4572000" y="2438400"/>
            <a:ext cx="4079450" cy="738664"/>
          </a:xfrm>
          <a:prstGeom prst="rect">
            <a:avLst/>
          </a:prstGeom>
          <a:noFill/>
        </p:spPr>
        <p:txBody>
          <a:bodyPr wrap="none" rtlCol="0">
            <a:spAutoFit/>
          </a:bodyPr>
          <a:lstStyle/>
          <a:p>
            <a:r>
              <a:rPr lang="ru-RU" dirty="0" smtClean="0"/>
              <a:t>            Номера </a:t>
            </a:r>
          </a:p>
          <a:p>
            <a:r>
              <a:rPr lang="ru-RU" dirty="0" smtClean="0"/>
              <a:t>животных /растений       </a:t>
            </a:r>
            <a:r>
              <a:rPr lang="ru-RU" sz="2400" b="1" dirty="0" smtClean="0"/>
              <a:t>Б</a:t>
            </a:r>
            <a:r>
              <a:rPr lang="ru-RU" dirty="0" smtClean="0"/>
              <a:t> ___________</a:t>
            </a:r>
            <a:endParaRPr lang="ru-RU" dirty="0"/>
          </a:p>
        </p:txBody>
      </p:sp>
      <p:sp>
        <p:nvSpPr>
          <p:cNvPr id="11" name="Прямоугольник 10"/>
          <p:cNvSpPr/>
          <p:nvPr/>
        </p:nvSpPr>
        <p:spPr>
          <a:xfrm>
            <a:off x="457200" y="17526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3" name="TextBox 12"/>
          <p:cNvSpPr txBox="1"/>
          <p:nvPr/>
        </p:nvSpPr>
        <p:spPr>
          <a:xfrm>
            <a:off x="3581400" y="2743200"/>
            <a:ext cx="529312" cy="369332"/>
          </a:xfrm>
          <a:prstGeom prst="rect">
            <a:avLst/>
          </a:prstGeom>
          <a:noFill/>
        </p:spPr>
        <p:txBody>
          <a:bodyPr wrap="none" rtlCol="0">
            <a:spAutoFit/>
          </a:bodyPr>
          <a:lstStyle/>
          <a:p>
            <a:r>
              <a:rPr lang="ru-RU" dirty="0" smtClean="0"/>
              <a:t>1, 3</a:t>
            </a:r>
            <a:endParaRPr lang="ru-RU" dirty="0"/>
          </a:p>
        </p:txBody>
      </p:sp>
      <p:sp>
        <p:nvSpPr>
          <p:cNvPr id="14" name="TextBox 13"/>
          <p:cNvSpPr txBox="1"/>
          <p:nvPr/>
        </p:nvSpPr>
        <p:spPr>
          <a:xfrm>
            <a:off x="7620000" y="2743200"/>
            <a:ext cx="529312" cy="369332"/>
          </a:xfrm>
          <a:prstGeom prst="rect">
            <a:avLst/>
          </a:prstGeom>
          <a:noFill/>
        </p:spPr>
        <p:txBody>
          <a:bodyPr wrap="none" rtlCol="0">
            <a:spAutoFit/>
          </a:bodyPr>
          <a:lstStyle/>
          <a:p>
            <a:r>
              <a:rPr lang="ru-RU" dirty="0" smtClean="0"/>
              <a:t>2, 4</a:t>
            </a:r>
            <a:endParaRPr lang="ru-RU" dirty="0"/>
          </a:p>
        </p:txBody>
      </p:sp>
      <p:pic>
        <p:nvPicPr>
          <p:cNvPr id="15" name="Picture 2" descr="C:\Users\я\Desktop\Загрузки. Черновик\green-home.jpg">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048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4</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81000"/>
            <a:ext cx="7848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Освоения элементарных норм </a:t>
            </a:r>
            <a:r>
              <a:rPr lang="ru-RU" dirty="0" err="1" smtClean="0"/>
              <a:t>здоровьесберегающего</a:t>
            </a:r>
            <a:r>
              <a:rPr lang="ru-RU" dirty="0" smtClean="0"/>
              <a:t> поведения в природной и социальной среде.</a:t>
            </a:r>
          </a:p>
        </p:txBody>
      </p:sp>
      <p:pic>
        <p:nvPicPr>
          <p:cNvPr id="15364" name="Picture 4" descr="C:\Users\я\Desktop\Загрузки. Черновик\s1200 (1).jpg"/>
          <p:cNvPicPr>
            <a:picLocks noChangeAspect="1" noChangeArrowheads="1"/>
          </p:cNvPicPr>
          <p:nvPr/>
        </p:nvPicPr>
        <p:blipFill>
          <a:blip r:embed="rId3" cstate="print"/>
          <a:srcRect b="7626"/>
          <a:stretch>
            <a:fillRect/>
          </a:stretch>
        </p:blipFill>
        <p:spPr bwMode="auto">
          <a:xfrm>
            <a:off x="609600" y="1066800"/>
            <a:ext cx="8054502" cy="5257800"/>
          </a:xfrm>
          <a:prstGeom prst="rect">
            <a:avLst/>
          </a:prstGeom>
          <a:noFill/>
          <a:ln w="28575">
            <a:solidFill>
              <a:srgbClr val="00B050"/>
            </a:solidFill>
          </a:ln>
        </p:spPr>
      </p:pic>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4</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81000"/>
            <a:ext cx="78486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Если правильно подобрать к началу каждой фразы из первого столбца продолжение фразы из второго столбца, то получится правило, помогающее человеку сохранить здоровье и жизнь. Составь два правила из приведённых частей фраз: для этого к каждой позиции первого столбца подбери соответствующую позицию из второго столбца.</a:t>
            </a:r>
          </a:p>
        </p:txBody>
      </p:sp>
      <p:graphicFrame>
        <p:nvGraphicFramePr>
          <p:cNvPr id="7" name="Таблица 6"/>
          <p:cNvGraphicFramePr>
            <a:graphicFrameLocks noGrp="1"/>
          </p:cNvGraphicFramePr>
          <p:nvPr/>
        </p:nvGraphicFramePr>
        <p:xfrm>
          <a:off x="762000" y="3200400"/>
          <a:ext cx="7696200" cy="1605915"/>
        </p:xfrm>
        <a:graphic>
          <a:graphicData uri="http://schemas.openxmlformats.org/drawingml/2006/table">
            <a:tbl>
              <a:tblPr/>
              <a:tblGrid>
                <a:gridCol w="3390983"/>
                <a:gridCol w="415561"/>
                <a:gridCol w="3889656"/>
              </a:tblGrid>
              <a:tr h="234315">
                <a:tc>
                  <a:txBody>
                    <a:bodyPr/>
                    <a:lstStyle/>
                    <a:p>
                      <a:pPr marL="787400">
                        <a:spcAft>
                          <a:spcPts val="0"/>
                        </a:spcAft>
                      </a:pPr>
                      <a:r>
                        <a:rPr lang="ru-RU" sz="1400" b="1" dirty="0">
                          <a:latin typeface="Times New Roman"/>
                          <a:ea typeface="Times New Roman"/>
                        </a:rPr>
                        <a:t>Начало фразы</a:t>
                      </a:r>
                      <a:endParaRPr lang="ru-RU" sz="1100" dirty="0">
                        <a:latin typeface="Times New Roman"/>
                        <a:ea typeface="Times New Roman"/>
                      </a:endParaRPr>
                    </a:p>
                  </a:txBody>
                  <a:tcPr marL="0" marR="0" marT="0" marB="0" anchor="b">
                    <a:lnL>
                      <a:noFill/>
                    </a:lnL>
                    <a:lnR>
                      <a:noFill/>
                    </a:lnR>
                    <a:lnT>
                      <a:noFill/>
                    </a:lnT>
                    <a:lnB>
                      <a:noFill/>
                    </a:lnB>
                  </a:tcPr>
                </a:tc>
                <a:tc>
                  <a:txBody>
                    <a:bodyPr/>
                    <a:lstStyle/>
                    <a:p>
                      <a:pPr>
                        <a:spcAft>
                          <a:spcPts val="0"/>
                        </a:spcAft>
                      </a:pPr>
                      <a:endParaRPr lang="ru-RU" sz="1200">
                        <a:latin typeface="Times New Roman"/>
                        <a:ea typeface="Times New Roman"/>
                      </a:endParaRPr>
                    </a:p>
                  </a:txBody>
                  <a:tcPr marL="0" marR="0" marT="0" marB="0" anchor="b">
                    <a:lnL>
                      <a:noFill/>
                    </a:lnL>
                    <a:lnR>
                      <a:noFill/>
                    </a:lnR>
                    <a:lnT>
                      <a:noFill/>
                    </a:lnT>
                    <a:lnB>
                      <a:noFill/>
                    </a:lnB>
                  </a:tcPr>
                </a:tc>
                <a:tc>
                  <a:txBody>
                    <a:bodyPr/>
                    <a:lstStyle/>
                    <a:p>
                      <a:pPr marL="596900">
                        <a:spcAft>
                          <a:spcPts val="0"/>
                        </a:spcAft>
                      </a:pPr>
                      <a:r>
                        <a:rPr lang="ru-RU" sz="1400" b="1" dirty="0" smtClean="0">
                          <a:latin typeface="Times New Roman"/>
                          <a:ea typeface="Times New Roman"/>
                        </a:rPr>
                        <a:t>                    Продолжение </a:t>
                      </a:r>
                      <a:r>
                        <a:rPr lang="ru-RU" sz="1400" b="1" dirty="0">
                          <a:latin typeface="Times New Roman"/>
                          <a:ea typeface="Times New Roman"/>
                        </a:rPr>
                        <a:t>фразы</a:t>
                      </a:r>
                      <a:endParaRPr lang="ru-RU" sz="1100" dirty="0">
                        <a:latin typeface="Times New Roman"/>
                        <a:ea typeface="Times New Roman"/>
                      </a:endParaRPr>
                    </a:p>
                  </a:txBody>
                  <a:tcPr marL="0" marR="0" marT="0" marB="0" anchor="b">
                    <a:lnL>
                      <a:noFill/>
                    </a:lnL>
                    <a:lnR>
                      <a:noFill/>
                    </a:lnR>
                    <a:lnT>
                      <a:noFill/>
                    </a:lnT>
                    <a:lnB>
                      <a:noFill/>
                    </a:lnB>
                  </a:tcPr>
                </a:tc>
              </a:tr>
              <a:tr h="247650">
                <a:tc>
                  <a:txBody>
                    <a:bodyPr/>
                    <a:lstStyle/>
                    <a:p>
                      <a:pPr>
                        <a:spcAft>
                          <a:spcPts val="0"/>
                        </a:spcAft>
                      </a:pPr>
                      <a:r>
                        <a:rPr lang="ru-RU" sz="1800" dirty="0">
                          <a:latin typeface="Times New Roman"/>
                          <a:ea typeface="Times New Roman"/>
                        </a:rPr>
                        <a:t>А) Чтобы избежать отравления,</a:t>
                      </a:r>
                    </a:p>
                  </a:txBody>
                  <a:tcPr marL="0" marR="0" marT="0" marB="0" anchor="b">
                    <a:lnL>
                      <a:noFill/>
                    </a:lnL>
                    <a:lnR>
                      <a:noFill/>
                    </a:lnR>
                    <a:lnT>
                      <a:noFill/>
                    </a:lnT>
                    <a:lnB>
                      <a:noFill/>
                    </a:lnB>
                  </a:tcPr>
                </a:tc>
                <a:tc>
                  <a:txBody>
                    <a:bodyPr/>
                    <a:lstStyle/>
                    <a:p>
                      <a:pPr algn="r">
                        <a:spcAft>
                          <a:spcPts val="0"/>
                        </a:spcAft>
                      </a:pPr>
                      <a:r>
                        <a:rPr lang="ru-RU" sz="1800" dirty="0" smtClean="0">
                          <a:latin typeface="Times New Roman"/>
                          <a:ea typeface="Times New Roman"/>
                        </a:rPr>
                        <a:t>       1</a:t>
                      </a:r>
                      <a:r>
                        <a:rPr lang="ru-RU" sz="1800" dirty="0">
                          <a:latin typeface="Times New Roman"/>
                          <a:ea typeface="Times New Roman"/>
                        </a:rPr>
                        <a:t>)</a:t>
                      </a:r>
                    </a:p>
                  </a:txBody>
                  <a:tcPr marL="0" marR="0" marT="0" marB="0" anchor="b">
                    <a:lnL>
                      <a:noFill/>
                    </a:lnL>
                    <a:lnR>
                      <a:noFill/>
                    </a:lnR>
                    <a:lnT>
                      <a:noFill/>
                    </a:lnT>
                    <a:lnB>
                      <a:noFill/>
                    </a:lnB>
                  </a:tcPr>
                </a:tc>
                <a:tc>
                  <a:txBody>
                    <a:bodyPr/>
                    <a:lstStyle/>
                    <a:p>
                      <a:pPr marL="12700">
                        <a:spcAft>
                          <a:spcPts val="0"/>
                        </a:spcAft>
                      </a:pPr>
                      <a:r>
                        <a:rPr lang="ru-RU" sz="1800" dirty="0">
                          <a:latin typeface="Times New Roman"/>
                          <a:ea typeface="Times New Roman"/>
                        </a:rPr>
                        <a:t>надень варежки или перчатки.</a:t>
                      </a:r>
                    </a:p>
                  </a:txBody>
                  <a:tcPr marL="0" marR="0" marT="0" marB="0" anchor="b">
                    <a:lnL>
                      <a:noFill/>
                    </a:lnL>
                    <a:lnR>
                      <a:noFill/>
                    </a:lnR>
                    <a:lnT>
                      <a:noFill/>
                    </a:lnT>
                    <a:lnB>
                      <a:noFill/>
                    </a:lnB>
                  </a:tcPr>
                </a:tc>
              </a:tr>
              <a:tr h="204470">
                <a:tc>
                  <a:txBody>
                    <a:bodyPr/>
                    <a:lstStyle/>
                    <a:p>
                      <a:pPr>
                        <a:spcAft>
                          <a:spcPts val="0"/>
                        </a:spcAft>
                      </a:pPr>
                      <a:r>
                        <a:rPr lang="ru-RU" sz="1800" dirty="0">
                          <a:latin typeface="Times New Roman"/>
                          <a:ea typeface="Times New Roman"/>
                        </a:rPr>
                        <a:t>Б) Чтобы не обморозить руки,</a:t>
                      </a:r>
                    </a:p>
                  </a:txBody>
                  <a:tcPr marL="0" marR="0" marT="0" marB="0" anchor="b">
                    <a:lnL>
                      <a:noFill/>
                    </a:lnL>
                    <a:lnR>
                      <a:noFill/>
                    </a:lnR>
                    <a:lnT>
                      <a:noFill/>
                    </a:lnT>
                    <a:lnB>
                      <a:noFill/>
                    </a:lnB>
                  </a:tcPr>
                </a:tc>
                <a:tc>
                  <a:txBody>
                    <a:bodyPr/>
                    <a:lstStyle/>
                    <a:p>
                      <a:pPr algn="r">
                        <a:spcAft>
                          <a:spcPts val="0"/>
                        </a:spcAft>
                      </a:pPr>
                      <a:r>
                        <a:rPr lang="ru-RU" sz="1800">
                          <a:latin typeface="Times New Roman"/>
                          <a:ea typeface="Times New Roman"/>
                        </a:rPr>
                        <a:t>2)</a:t>
                      </a:r>
                    </a:p>
                  </a:txBody>
                  <a:tcPr marL="0" marR="0" marT="0" marB="0" anchor="b">
                    <a:lnL>
                      <a:noFill/>
                    </a:lnL>
                    <a:lnR>
                      <a:noFill/>
                    </a:lnR>
                    <a:lnT>
                      <a:noFill/>
                    </a:lnT>
                    <a:lnB>
                      <a:noFill/>
                    </a:lnB>
                  </a:tcPr>
                </a:tc>
                <a:tc>
                  <a:txBody>
                    <a:bodyPr/>
                    <a:lstStyle/>
                    <a:p>
                      <a:pPr marL="12700">
                        <a:spcAft>
                          <a:spcPts val="0"/>
                        </a:spcAft>
                      </a:pPr>
                      <a:r>
                        <a:rPr lang="ru-RU" sz="1800">
                          <a:latin typeface="Times New Roman"/>
                          <a:ea typeface="Times New Roman"/>
                        </a:rPr>
                        <a:t>не принимай лекарства без назначения</a:t>
                      </a:r>
                    </a:p>
                  </a:txBody>
                  <a:tcPr marL="0" marR="0" marT="0" marB="0" anchor="b">
                    <a:lnL>
                      <a:noFill/>
                    </a:lnL>
                    <a:lnR>
                      <a:noFill/>
                    </a:lnR>
                    <a:lnT>
                      <a:noFill/>
                    </a:lnT>
                    <a:lnB>
                      <a:noFill/>
                    </a:lnB>
                  </a:tcPr>
                </a:tc>
              </a:tr>
              <a:tr h="204470">
                <a:tc>
                  <a:txBody>
                    <a:bodyPr/>
                    <a:lstStyle/>
                    <a:p>
                      <a:pPr marL="228600">
                        <a:spcAft>
                          <a:spcPts val="0"/>
                        </a:spcAft>
                      </a:pPr>
                      <a:r>
                        <a:rPr lang="ru-RU" sz="1800" dirty="0">
                          <a:latin typeface="Times New Roman"/>
                          <a:ea typeface="Times New Roman"/>
                        </a:rPr>
                        <a:t>находясь на улице в сильный</a:t>
                      </a:r>
                    </a:p>
                  </a:txBody>
                  <a:tcPr marL="0" marR="0" marT="0" marB="0" anchor="b">
                    <a:lnL>
                      <a:noFill/>
                    </a:lnL>
                    <a:lnR>
                      <a:noFill/>
                    </a:lnR>
                    <a:lnT>
                      <a:noFill/>
                    </a:lnT>
                    <a:lnB>
                      <a:noFill/>
                    </a:lnB>
                  </a:tcPr>
                </a:tc>
                <a:tc>
                  <a:txBody>
                    <a:bodyPr/>
                    <a:lstStyle/>
                    <a:p>
                      <a:pPr>
                        <a:spcAft>
                          <a:spcPts val="0"/>
                        </a:spcAft>
                      </a:pPr>
                      <a:endParaRPr lang="ru-RU" sz="1800">
                        <a:latin typeface="Times New Roman"/>
                        <a:ea typeface="Times New Roman"/>
                      </a:endParaRPr>
                    </a:p>
                  </a:txBody>
                  <a:tcPr marL="0" marR="0" marT="0" marB="0" anchor="b">
                    <a:lnL>
                      <a:noFill/>
                    </a:lnL>
                    <a:lnR>
                      <a:noFill/>
                    </a:lnR>
                    <a:lnT>
                      <a:noFill/>
                    </a:lnT>
                    <a:lnB>
                      <a:noFill/>
                    </a:lnB>
                  </a:tcPr>
                </a:tc>
                <a:tc>
                  <a:txBody>
                    <a:bodyPr/>
                    <a:lstStyle/>
                    <a:p>
                      <a:pPr marL="12700">
                        <a:spcAft>
                          <a:spcPts val="0"/>
                        </a:spcAft>
                      </a:pPr>
                      <a:r>
                        <a:rPr lang="ru-RU" sz="1800" dirty="0">
                          <a:latin typeface="Times New Roman"/>
                          <a:ea typeface="Times New Roman"/>
                        </a:rPr>
                        <a:t>врача.</a:t>
                      </a:r>
                    </a:p>
                  </a:txBody>
                  <a:tcPr marL="0" marR="0" marT="0" marB="0" anchor="b">
                    <a:lnL>
                      <a:noFill/>
                    </a:lnL>
                    <a:lnR>
                      <a:noFill/>
                    </a:lnR>
                    <a:lnT>
                      <a:noFill/>
                    </a:lnT>
                    <a:lnB>
                      <a:noFill/>
                    </a:lnB>
                  </a:tcPr>
                </a:tc>
              </a:tr>
              <a:tr h="231140">
                <a:tc>
                  <a:txBody>
                    <a:bodyPr/>
                    <a:lstStyle/>
                    <a:p>
                      <a:pPr marL="228600">
                        <a:spcAft>
                          <a:spcPts val="0"/>
                        </a:spcAft>
                      </a:pPr>
                      <a:r>
                        <a:rPr lang="ru-RU" sz="1800" dirty="0">
                          <a:latin typeface="Times New Roman"/>
                          <a:ea typeface="Times New Roman"/>
                        </a:rPr>
                        <a:t>мороз,</a:t>
                      </a:r>
                    </a:p>
                  </a:txBody>
                  <a:tcPr marL="0" marR="0" marT="0" marB="0" anchor="b">
                    <a:lnL>
                      <a:noFill/>
                    </a:lnL>
                    <a:lnR>
                      <a:noFill/>
                    </a:lnR>
                    <a:lnT>
                      <a:noFill/>
                    </a:lnT>
                    <a:lnB>
                      <a:noFill/>
                    </a:lnB>
                  </a:tcPr>
                </a:tc>
                <a:tc>
                  <a:txBody>
                    <a:bodyPr/>
                    <a:lstStyle/>
                    <a:p>
                      <a:pPr algn="r">
                        <a:spcAft>
                          <a:spcPts val="0"/>
                        </a:spcAft>
                      </a:pPr>
                      <a:r>
                        <a:rPr lang="ru-RU" sz="1800" dirty="0">
                          <a:latin typeface="Times New Roman"/>
                          <a:ea typeface="Times New Roman"/>
                        </a:rPr>
                        <a:t>3)</a:t>
                      </a:r>
                    </a:p>
                  </a:txBody>
                  <a:tcPr marL="0" marR="0" marT="0" marB="0" anchor="b">
                    <a:lnL>
                      <a:noFill/>
                    </a:lnL>
                    <a:lnR>
                      <a:noFill/>
                    </a:lnR>
                    <a:lnT>
                      <a:noFill/>
                    </a:lnT>
                    <a:lnB>
                      <a:noFill/>
                    </a:lnB>
                  </a:tcPr>
                </a:tc>
                <a:tc>
                  <a:txBody>
                    <a:bodyPr/>
                    <a:lstStyle/>
                    <a:p>
                      <a:pPr marL="12700">
                        <a:spcAft>
                          <a:spcPts val="0"/>
                        </a:spcAft>
                      </a:pPr>
                      <a:r>
                        <a:rPr lang="ru-RU" sz="1800" dirty="0">
                          <a:latin typeface="Times New Roman"/>
                          <a:ea typeface="Times New Roman"/>
                        </a:rPr>
                        <a:t>надень тёплую шапку.</a:t>
                      </a:r>
                    </a:p>
                  </a:txBody>
                  <a:tcPr marL="0" marR="0" marT="0" marB="0" anchor="b">
                    <a:lnL>
                      <a:noFill/>
                    </a:lnL>
                    <a:lnR>
                      <a:noFill/>
                    </a:lnR>
                    <a:lnT>
                      <a:noFill/>
                    </a:lnT>
                    <a:lnB>
                      <a:noFill/>
                    </a:lnB>
                  </a:tcPr>
                </a:tc>
              </a:tr>
            </a:tbl>
          </a:graphicData>
        </a:graphic>
      </p:graphicFrame>
      <p:sp>
        <p:nvSpPr>
          <p:cNvPr id="2049" name="Rectangle 1"/>
          <p:cNvSpPr>
            <a:spLocks noChangeArrowheads="1"/>
          </p:cNvSpPr>
          <p:nvPr/>
        </p:nvSpPr>
        <p:spPr bwMode="auto">
          <a:xfrm>
            <a:off x="838200" y="2819400"/>
            <a:ext cx="7543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Запиши в таблицу выбранные цифры под соответствующими буквами.</a:t>
            </a: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914400" y="1981200"/>
            <a:ext cx="7543800" cy="1200329"/>
          </a:xfrm>
          <a:prstGeom prst="rect">
            <a:avLst/>
          </a:prstGeom>
        </p:spPr>
        <p:txBody>
          <a:bodyPr wrap="square">
            <a:spAutoFit/>
          </a:bodyPr>
          <a:lstStyle/>
          <a:p>
            <a:pPr algn="just"/>
            <a:r>
              <a:rPr lang="ru-RU" dirty="0" smtClean="0">
                <a:solidFill>
                  <a:srgbClr val="002060"/>
                </a:solidFill>
              </a:rPr>
              <a:t>Внимательно прочитай фразы из первого и второго столбцов. Установи связь между частями фраз по смыслу. Поставь стрелки.</a:t>
            </a:r>
            <a:br>
              <a:rPr lang="ru-RU" dirty="0" smtClean="0">
                <a:solidFill>
                  <a:srgbClr val="002060"/>
                </a:solidFill>
              </a:rPr>
            </a:br>
            <a:r>
              <a:rPr lang="ru-RU" dirty="0" smtClean="0"/>
              <a:t/>
            </a:r>
            <a:br>
              <a:rPr lang="ru-RU" dirty="0" smtClean="0"/>
            </a:br>
            <a:endParaRPr lang="ru-RU" dirty="0"/>
          </a:p>
        </p:txBody>
      </p:sp>
      <p:pic>
        <p:nvPicPr>
          <p:cNvPr id="11"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Внимательно рассмотри рисунок, на котором изображён автобус на остановке. Крышка фары автобуса может быть изготовлена из пластика. Она отмечена на рисунке стрелкой с соответствующей надписью.</a:t>
            </a:r>
            <a:endParaRPr kumimoji="0" lang="ru-RU" b="0" i="0" u="none" strike="noStrike" cap="none" normalizeH="0" baseline="0" dirty="0" smtClean="0">
              <a:ln>
                <a:noFill/>
              </a:ln>
              <a:solidFill>
                <a:schemeClr val="tx1"/>
              </a:solidFill>
              <a:effectLst/>
              <a:cs typeface="Arial" pitchFamily="34" charset="0"/>
            </a:endParaRPr>
          </a:p>
          <a:p>
            <a:pPr algn="just" eaLnBrk="0" fontAlgn="base" hangingPunct="0">
              <a:spcBef>
                <a:spcPct val="0"/>
              </a:spcBef>
              <a:spcAft>
                <a:spcPct val="0"/>
              </a:spcAft>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Какие предметы или детали среди изображённых на рисунке могут быть сделаны из дерева, а какие – из резины?</a:t>
            </a:r>
            <a:r>
              <a:rPr lang="ru-RU" dirty="0" smtClean="0">
                <a:ea typeface="Times New Roman" pitchFamily="18" charset="0"/>
                <a:cs typeface="Arial" pitchFamily="34" charset="0"/>
              </a:rPr>
              <a:t> Укажи на рисунке стрелкой любой предмет (деталь) из дерева и любой предмет (деталь) из резины. Подпиши название соответствующего материала рядом с каждой стрелкой.</a:t>
            </a:r>
            <a:endParaRPr lang="ru-RU" sz="2400" dirty="0" smtClean="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pic>
        <p:nvPicPr>
          <p:cNvPr id="11" name="Picture 10"/>
          <p:cNvPicPr/>
          <p:nvPr/>
        </p:nvPicPr>
        <p:blipFill>
          <a:blip r:embed="rId3" cstate="print">
            <a:extLst>
              <a:ext uri="{28A0092B-C50C-407E-A947-70E740481C1C}"/>
            </a:extLst>
          </a:blip>
          <a:srcRect l="13858"/>
          <a:stretch>
            <a:fillRect/>
          </a:stretch>
        </p:blipFill>
        <p:spPr bwMode="auto">
          <a:xfrm>
            <a:off x="2743200" y="2514600"/>
            <a:ext cx="5210175" cy="3790950"/>
          </a:xfrm>
          <a:prstGeom prst="rect">
            <a:avLst/>
          </a:prstGeom>
          <a:noFill/>
        </p:spPr>
      </p:pic>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6"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4</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81000"/>
            <a:ext cx="78486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Если правильно подобрать к началу каждой фразы из первого столбца продолжение фразы из второго столбца, то получится правило, помогающее человеку сохранить здоровье и жизнь. Составь два правила из приведённых частей фраз: для этого к каждой позиции первого столбца подбери соответствующую позицию из второго столбца.</a:t>
            </a:r>
          </a:p>
        </p:txBody>
      </p:sp>
      <p:graphicFrame>
        <p:nvGraphicFramePr>
          <p:cNvPr id="7" name="Таблица 6"/>
          <p:cNvGraphicFramePr>
            <a:graphicFrameLocks noGrp="1"/>
          </p:cNvGraphicFramePr>
          <p:nvPr/>
        </p:nvGraphicFramePr>
        <p:xfrm>
          <a:off x="838200" y="3048000"/>
          <a:ext cx="7696200" cy="1331595"/>
        </p:xfrm>
        <a:graphic>
          <a:graphicData uri="http://schemas.openxmlformats.org/drawingml/2006/table">
            <a:tbl>
              <a:tblPr/>
              <a:tblGrid>
                <a:gridCol w="3390983"/>
                <a:gridCol w="415561"/>
                <a:gridCol w="3889656"/>
              </a:tblGrid>
              <a:tr h="234315">
                <a:tc>
                  <a:txBody>
                    <a:bodyPr/>
                    <a:lstStyle/>
                    <a:p>
                      <a:pPr marL="787400">
                        <a:spcAft>
                          <a:spcPts val="0"/>
                        </a:spcAft>
                      </a:pPr>
                      <a:r>
                        <a:rPr lang="ru-RU" sz="1400" b="1" dirty="0">
                          <a:latin typeface="Times New Roman"/>
                          <a:ea typeface="Times New Roman"/>
                        </a:rPr>
                        <a:t>Начало фразы</a:t>
                      </a:r>
                      <a:endParaRPr lang="ru-RU" sz="1100" dirty="0">
                        <a:latin typeface="Times New Roman"/>
                        <a:ea typeface="Times New Roman"/>
                      </a:endParaRPr>
                    </a:p>
                  </a:txBody>
                  <a:tcPr marL="0" marR="0" marT="0" marB="0" anchor="b">
                    <a:lnL>
                      <a:noFill/>
                    </a:lnL>
                    <a:lnR>
                      <a:noFill/>
                    </a:lnR>
                    <a:lnT>
                      <a:noFill/>
                    </a:lnT>
                    <a:lnB>
                      <a:noFill/>
                    </a:lnB>
                  </a:tcPr>
                </a:tc>
                <a:tc>
                  <a:txBody>
                    <a:bodyPr/>
                    <a:lstStyle/>
                    <a:p>
                      <a:pPr>
                        <a:spcAft>
                          <a:spcPts val="0"/>
                        </a:spcAft>
                      </a:pPr>
                      <a:endParaRPr lang="ru-RU" sz="1200">
                        <a:latin typeface="Times New Roman"/>
                        <a:ea typeface="Times New Roman"/>
                      </a:endParaRPr>
                    </a:p>
                  </a:txBody>
                  <a:tcPr marL="0" marR="0" marT="0" marB="0" anchor="b">
                    <a:lnL>
                      <a:noFill/>
                    </a:lnL>
                    <a:lnR>
                      <a:noFill/>
                    </a:lnR>
                    <a:lnT>
                      <a:noFill/>
                    </a:lnT>
                    <a:lnB>
                      <a:noFill/>
                    </a:lnB>
                  </a:tcPr>
                </a:tc>
                <a:tc>
                  <a:txBody>
                    <a:bodyPr/>
                    <a:lstStyle/>
                    <a:p>
                      <a:pPr marL="596900">
                        <a:spcAft>
                          <a:spcPts val="0"/>
                        </a:spcAft>
                      </a:pPr>
                      <a:r>
                        <a:rPr lang="ru-RU" sz="1400" b="1">
                          <a:latin typeface="Times New Roman"/>
                          <a:ea typeface="Times New Roman"/>
                        </a:rPr>
                        <a:t>Продолжение фразы</a:t>
                      </a:r>
                      <a:endParaRPr lang="ru-RU" sz="1100">
                        <a:latin typeface="Times New Roman"/>
                        <a:ea typeface="Times New Roman"/>
                      </a:endParaRPr>
                    </a:p>
                  </a:txBody>
                  <a:tcPr marL="0" marR="0" marT="0" marB="0" anchor="b">
                    <a:lnL>
                      <a:noFill/>
                    </a:lnL>
                    <a:lnR>
                      <a:noFill/>
                    </a:lnR>
                    <a:lnT>
                      <a:noFill/>
                    </a:lnT>
                    <a:lnB>
                      <a:noFill/>
                    </a:lnB>
                  </a:tcPr>
                </a:tc>
              </a:tr>
              <a:tr h="247650">
                <a:tc>
                  <a:txBody>
                    <a:bodyPr/>
                    <a:lstStyle/>
                    <a:p>
                      <a:pPr>
                        <a:spcAft>
                          <a:spcPts val="0"/>
                        </a:spcAft>
                      </a:pPr>
                      <a:r>
                        <a:rPr lang="ru-RU" sz="1800" dirty="0">
                          <a:latin typeface="Times New Roman"/>
                          <a:ea typeface="Times New Roman"/>
                        </a:rPr>
                        <a:t>А) Чтобы избежать отравления,</a:t>
                      </a:r>
                    </a:p>
                  </a:txBody>
                  <a:tcPr marL="0" marR="0" marT="0" marB="0" anchor="b">
                    <a:lnL>
                      <a:noFill/>
                    </a:lnL>
                    <a:lnR>
                      <a:noFill/>
                    </a:lnR>
                    <a:lnT>
                      <a:noFill/>
                    </a:lnT>
                    <a:lnB>
                      <a:noFill/>
                    </a:lnB>
                  </a:tcPr>
                </a:tc>
                <a:tc>
                  <a:txBody>
                    <a:bodyPr/>
                    <a:lstStyle/>
                    <a:p>
                      <a:pPr algn="r">
                        <a:spcAft>
                          <a:spcPts val="0"/>
                        </a:spcAft>
                      </a:pPr>
                      <a:r>
                        <a:rPr lang="ru-RU" sz="1800">
                          <a:latin typeface="Times New Roman"/>
                          <a:ea typeface="Times New Roman"/>
                        </a:rPr>
                        <a:t>1)</a:t>
                      </a:r>
                    </a:p>
                  </a:txBody>
                  <a:tcPr marL="0" marR="0" marT="0" marB="0" anchor="b">
                    <a:lnL>
                      <a:noFill/>
                    </a:lnL>
                    <a:lnR>
                      <a:noFill/>
                    </a:lnR>
                    <a:lnT>
                      <a:noFill/>
                    </a:lnT>
                    <a:lnB>
                      <a:noFill/>
                    </a:lnB>
                  </a:tcPr>
                </a:tc>
                <a:tc>
                  <a:txBody>
                    <a:bodyPr/>
                    <a:lstStyle/>
                    <a:p>
                      <a:pPr marL="12700">
                        <a:spcAft>
                          <a:spcPts val="0"/>
                        </a:spcAft>
                      </a:pPr>
                      <a:r>
                        <a:rPr lang="ru-RU" sz="1800">
                          <a:latin typeface="Times New Roman"/>
                          <a:ea typeface="Times New Roman"/>
                        </a:rPr>
                        <a:t>надень варежки или перчатки.</a:t>
                      </a:r>
                    </a:p>
                  </a:txBody>
                  <a:tcPr marL="0" marR="0" marT="0" marB="0" anchor="b">
                    <a:lnL>
                      <a:noFill/>
                    </a:lnL>
                    <a:lnR>
                      <a:noFill/>
                    </a:lnR>
                    <a:lnT>
                      <a:noFill/>
                    </a:lnT>
                    <a:lnB>
                      <a:noFill/>
                    </a:lnB>
                  </a:tcPr>
                </a:tc>
              </a:tr>
              <a:tr h="204470">
                <a:tc>
                  <a:txBody>
                    <a:bodyPr/>
                    <a:lstStyle/>
                    <a:p>
                      <a:pPr>
                        <a:spcAft>
                          <a:spcPts val="0"/>
                        </a:spcAft>
                      </a:pPr>
                      <a:r>
                        <a:rPr lang="ru-RU" sz="1800" dirty="0">
                          <a:latin typeface="Times New Roman"/>
                          <a:ea typeface="Times New Roman"/>
                        </a:rPr>
                        <a:t>Б) Чтобы не обморозить руки,</a:t>
                      </a:r>
                    </a:p>
                  </a:txBody>
                  <a:tcPr marL="0" marR="0" marT="0" marB="0" anchor="b">
                    <a:lnL>
                      <a:noFill/>
                    </a:lnL>
                    <a:lnR>
                      <a:noFill/>
                    </a:lnR>
                    <a:lnT>
                      <a:noFill/>
                    </a:lnT>
                    <a:lnB>
                      <a:noFill/>
                    </a:lnB>
                  </a:tcPr>
                </a:tc>
                <a:tc>
                  <a:txBody>
                    <a:bodyPr/>
                    <a:lstStyle/>
                    <a:p>
                      <a:pPr algn="r">
                        <a:spcAft>
                          <a:spcPts val="0"/>
                        </a:spcAft>
                      </a:pPr>
                      <a:r>
                        <a:rPr lang="ru-RU" sz="1800">
                          <a:latin typeface="Times New Roman"/>
                          <a:ea typeface="Times New Roman"/>
                        </a:rPr>
                        <a:t>2)</a:t>
                      </a:r>
                    </a:p>
                  </a:txBody>
                  <a:tcPr marL="0" marR="0" marT="0" marB="0" anchor="b">
                    <a:lnL>
                      <a:noFill/>
                    </a:lnL>
                    <a:lnR>
                      <a:noFill/>
                    </a:lnR>
                    <a:lnT>
                      <a:noFill/>
                    </a:lnT>
                    <a:lnB>
                      <a:noFill/>
                    </a:lnB>
                  </a:tcPr>
                </a:tc>
                <a:tc>
                  <a:txBody>
                    <a:bodyPr/>
                    <a:lstStyle/>
                    <a:p>
                      <a:pPr marL="12700">
                        <a:spcAft>
                          <a:spcPts val="0"/>
                        </a:spcAft>
                      </a:pPr>
                      <a:r>
                        <a:rPr lang="ru-RU" sz="1800">
                          <a:latin typeface="Times New Roman"/>
                          <a:ea typeface="Times New Roman"/>
                        </a:rPr>
                        <a:t>не принимай лекарства без назначения</a:t>
                      </a:r>
                    </a:p>
                  </a:txBody>
                  <a:tcPr marL="0" marR="0" marT="0" marB="0" anchor="b">
                    <a:lnL>
                      <a:noFill/>
                    </a:lnL>
                    <a:lnR>
                      <a:noFill/>
                    </a:lnR>
                    <a:lnT>
                      <a:noFill/>
                    </a:lnT>
                    <a:lnB>
                      <a:noFill/>
                    </a:lnB>
                  </a:tcPr>
                </a:tc>
              </a:tr>
              <a:tr h="204470">
                <a:tc>
                  <a:txBody>
                    <a:bodyPr/>
                    <a:lstStyle/>
                    <a:p>
                      <a:pPr marL="228600">
                        <a:spcAft>
                          <a:spcPts val="0"/>
                        </a:spcAft>
                      </a:pPr>
                      <a:r>
                        <a:rPr lang="ru-RU" sz="1800" dirty="0">
                          <a:latin typeface="Times New Roman"/>
                          <a:ea typeface="Times New Roman"/>
                        </a:rPr>
                        <a:t>находясь на улице в сильный</a:t>
                      </a:r>
                    </a:p>
                  </a:txBody>
                  <a:tcPr marL="0" marR="0" marT="0" marB="0" anchor="b">
                    <a:lnL>
                      <a:noFill/>
                    </a:lnL>
                    <a:lnR>
                      <a:noFill/>
                    </a:lnR>
                    <a:lnT>
                      <a:noFill/>
                    </a:lnT>
                    <a:lnB>
                      <a:noFill/>
                    </a:lnB>
                  </a:tcPr>
                </a:tc>
                <a:tc>
                  <a:txBody>
                    <a:bodyPr/>
                    <a:lstStyle/>
                    <a:p>
                      <a:pPr>
                        <a:spcAft>
                          <a:spcPts val="0"/>
                        </a:spcAft>
                      </a:pPr>
                      <a:endParaRPr lang="ru-RU" sz="1800" dirty="0">
                        <a:latin typeface="Times New Roman"/>
                        <a:ea typeface="Times New Roman"/>
                      </a:endParaRPr>
                    </a:p>
                  </a:txBody>
                  <a:tcPr marL="0" marR="0" marT="0" marB="0" anchor="b">
                    <a:lnL>
                      <a:noFill/>
                    </a:lnL>
                    <a:lnR>
                      <a:noFill/>
                    </a:lnR>
                    <a:lnT>
                      <a:noFill/>
                    </a:lnT>
                    <a:lnB>
                      <a:noFill/>
                    </a:lnB>
                  </a:tcPr>
                </a:tc>
                <a:tc>
                  <a:txBody>
                    <a:bodyPr/>
                    <a:lstStyle/>
                    <a:p>
                      <a:pPr marL="12700">
                        <a:spcAft>
                          <a:spcPts val="0"/>
                        </a:spcAft>
                      </a:pPr>
                      <a:r>
                        <a:rPr lang="ru-RU" sz="1800" dirty="0">
                          <a:latin typeface="Times New Roman"/>
                          <a:ea typeface="Times New Roman"/>
                        </a:rPr>
                        <a:t>врача.</a:t>
                      </a:r>
                    </a:p>
                  </a:txBody>
                  <a:tcPr marL="0" marR="0" marT="0" marB="0" anchor="b">
                    <a:lnL>
                      <a:noFill/>
                    </a:lnL>
                    <a:lnR>
                      <a:noFill/>
                    </a:lnR>
                    <a:lnT>
                      <a:noFill/>
                    </a:lnT>
                    <a:lnB>
                      <a:noFill/>
                    </a:lnB>
                  </a:tcPr>
                </a:tc>
              </a:tr>
              <a:tr h="231140">
                <a:tc>
                  <a:txBody>
                    <a:bodyPr/>
                    <a:lstStyle/>
                    <a:p>
                      <a:pPr marL="228600">
                        <a:spcAft>
                          <a:spcPts val="0"/>
                        </a:spcAft>
                      </a:pPr>
                      <a:r>
                        <a:rPr lang="ru-RU" sz="1800" dirty="0">
                          <a:latin typeface="Times New Roman"/>
                          <a:ea typeface="Times New Roman"/>
                        </a:rPr>
                        <a:t>мороз,</a:t>
                      </a:r>
                    </a:p>
                  </a:txBody>
                  <a:tcPr marL="0" marR="0" marT="0" marB="0" anchor="b">
                    <a:lnL>
                      <a:noFill/>
                    </a:lnL>
                    <a:lnR>
                      <a:noFill/>
                    </a:lnR>
                    <a:lnT>
                      <a:noFill/>
                    </a:lnT>
                    <a:lnB>
                      <a:noFill/>
                    </a:lnB>
                  </a:tcPr>
                </a:tc>
                <a:tc>
                  <a:txBody>
                    <a:bodyPr/>
                    <a:lstStyle/>
                    <a:p>
                      <a:pPr algn="r">
                        <a:spcAft>
                          <a:spcPts val="0"/>
                        </a:spcAft>
                      </a:pPr>
                      <a:r>
                        <a:rPr lang="ru-RU" sz="1800">
                          <a:latin typeface="Times New Roman"/>
                          <a:ea typeface="Times New Roman"/>
                        </a:rPr>
                        <a:t>3)</a:t>
                      </a:r>
                    </a:p>
                  </a:txBody>
                  <a:tcPr marL="0" marR="0" marT="0" marB="0" anchor="b">
                    <a:lnL>
                      <a:noFill/>
                    </a:lnL>
                    <a:lnR>
                      <a:noFill/>
                    </a:lnR>
                    <a:lnT>
                      <a:noFill/>
                    </a:lnT>
                    <a:lnB>
                      <a:noFill/>
                    </a:lnB>
                  </a:tcPr>
                </a:tc>
                <a:tc>
                  <a:txBody>
                    <a:bodyPr/>
                    <a:lstStyle/>
                    <a:p>
                      <a:pPr marL="12700">
                        <a:spcAft>
                          <a:spcPts val="0"/>
                        </a:spcAft>
                      </a:pPr>
                      <a:r>
                        <a:rPr lang="ru-RU" sz="1800" dirty="0">
                          <a:latin typeface="Times New Roman"/>
                          <a:ea typeface="Times New Roman"/>
                        </a:rPr>
                        <a:t>надень тёплую шапку.</a:t>
                      </a:r>
                    </a:p>
                  </a:txBody>
                  <a:tcPr marL="0" marR="0" marT="0" marB="0" anchor="b">
                    <a:lnL>
                      <a:noFill/>
                    </a:lnL>
                    <a:lnR>
                      <a:noFill/>
                    </a:lnR>
                    <a:lnT>
                      <a:noFill/>
                    </a:lnT>
                    <a:lnB>
                      <a:noFill/>
                    </a:lnB>
                  </a:tcPr>
                </a:tc>
              </a:tr>
            </a:tbl>
          </a:graphicData>
        </a:graphic>
      </p:graphicFrame>
      <p:sp>
        <p:nvSpPr>
          <p:cNvPr id="2049" name="Rectangle 1"/>
          <p:cNvSpPr>
            <a:spLocks noChangeArrowheads="1"/>
          </p:cNvSpPr>
          <p:nvPr/>
        </p:nvSpPr>
        <p:spPr bwMode="auto">
          <a:xfrm>
            <a:off x="914400" y="2590800"/>
            <a:ext cx="7543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Запиши в таблицу выбранные цифры под соответствующими буквами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0" name="Таблица 9"/>
          <p:cNvGraphicFramePr>
            <a:graphicFrameLocks noGrp="1"/>
          </p:cNvGraphicFramePr>
          <p:nvPr/>
        </p:nvGraphicFramePr>
        <p:xfrm>
          <a:off x="-990600" y="4953000"/>
          <a:ext cx="5009344" cy="929005"/>
        </p:xfrm>
        <a:graphic>
          <a:graphicData uri="http://schemas.openxmlformats.org/drawingml/2006/table">
            <a:tbl>
              <a:tblPr/>
              <a:tblGrid>
                <a:gridCol w="1790700"/>
                <a:gridCol w="1790700"/>
                <a:gridCol w="698500"/>
                <a:gridCol w="698500"/>
                <a:gridCol w="30944"/>
              </a:tblGrid>
              <a:tr h="258445">
                <a:tc rowSpan="3">
                  <a:txBody>
                    <a:bodyPr/>
                    <a:lstStyle/>
                    <a:p>
                      <a:pPr>
                        <a:spcAft>
                          <a:spcPts val="0"/>
                        </a:spcAft>
                      </a:pPr>
                      <a:endParaRPr lang="ru-RU" sz="1100" dirty="0">
                        <a:latin typeface="Times New Roman"/>
                        <a:ea typeface="Times New Roman"/>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25400">
                        <a:spcAft>
                          <a:spcPts val="0"/>
                        </a:spcAft>
                      </a:pPr>
                      <a:r>
                        <a:rPr lang="ru-RU" sz="1400" b="1" dirty="0">
                          <a:latin typeface="Times New Roman"/>
                          <a:ea typeface="Times New Roman"/>
                        </a:rPr>
                        <a:t>Начало фразы</a:t>
                      </a:r>
                      <a:endParaRPr lang="ru-RU" sz="1100" b="1"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79400">
                        <a:spcAft>
                          <a:spcPts val="0"/>
                        </a:spcAft>
                      </a:pPr>
                      <a:r>
                        <a:rPr lang="ru-RU" sz="1400" b="1" dirty="0">
                          <a:latin typeface="Times New Roman"/>
                          <a:ea typeface="Times New Roman"/>
                        </a:rPr>
                        <a:t>А</a:t>
                      </a:r>
                      <a:endParaRPr lang="ru-RU" sz="1100" b="1"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92100">
                        <a:spcAft>
                          <a:spcPts val="0"/>
                        </a:spcAft>
                      </a:pPr>
                      <a:r>
                        <a:rPr lang="ru-RU" sz="1400" b="1" dirty="0">
                          <a:latin typeface="Times New Roman"/>
                          <a:ea typeface="Times New Roman"/>
                        </a:rPr>
                        <a:t>Б</a:t>
                      </a:r>
                      <a:endParaRPr lang="ru-RU" sz="1100" b="1"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ru-RU" sz="11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0">
                <a:tc vMerge="1">
                  <a:txBody>
                    <a:bodyPr/>
                    <a:lstStyle/>
                    <a:p>
                      <a:endParaRPr lang="ru-RU"/>
                    </a:p>
                  </a:txBody>
                  <a:tcPr/>
                </a:tc>
                <a:tc>
                  <a:txBody>
                    <a:bodyPr/>
                    <a:lstStyle/>
                    <a:p>
                      <a:pPr>
                        <a:spcAft>
                          <a:spcPts val="0"/>
                        </a:spcAft>
                      </a:pPr>
                      <a:endParaRPr lang="ru-RU" sz="150"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5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5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1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85090">
                <a:tc vMerge="1">
                  <a:txBody>
                    <a:bodyPr/>
                    <a:lstStyle/>
                    <a:p>
                      <a:endParaRPr lang="ru-RU"/>
                    </a:p>
                  </a:txBody>
                  <a:tcPr/>
                </a:tc>
                <a:tc rowSpan="2">
                  <a:txBody>
                    <a:bodyPr/>
                    <a:lstStyle/>
                    <a:p>
                      <a:pPr marL="25400">
                        <a:spcAft>
                          <a:spcPts val="0"/>
                        </a:spcAft>
                      </a:pPr>
                      <a:r>
                        <a:rPr lang="ru-RU" sz="1400" b="1" dirty="0">
                          <a:latin typeface="Times New Roman"/>
                          <a:ea typeface="Times New Roman"/>
                        </a:rPr>
                        <a:t>Продолжение фразы</a:t>
                      </a:r>
                      <a:endParaRPr lang="ru-RU" sz="1100" b="1"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ru-RU" sz="55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ru-RU" sz="55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ru-RU" sz="11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60655">
                <a:tc>
                  <a:txBody>
                    <a:bodyPr/>
                    <a:lstStyle/>
                    <a:p>
                      <a:pPr>
                        <a:spcAft>
                          <a:spcPts val="0"/>
                        </a:spcAft>
                      </a:pPr>
                      <a:endParaRPr lang="ru-RU" sz="1100">
                        <a:latin typeface="Times New Roman"/>
                        <a:ea typeface="Times New Roman"/>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ru-RU"/>
                    </a:p>
                  </a:txBody>
                  <a:tcPr/>
                </a:tc>
                <a:tc>
                  <a:txBody>
                    <a:bodyPr/>
                    <a:lstStyle/>
                    <a:p>
                      <a:pPr>
                        <a:spcAft>
                          <a:spcPts val="0"/>
                        </a:spcAft>
                      </a:pPr>
                      <a:endParaRPr lang="ru-RU" sz="1100" b="1"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endParaRPr lang="ru-RU" sz="11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endParaRPr lang="ru-RU" sz="11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spcAft>
                          <a:spcPts val="0"/>
                        </a:spcAft>
                      </a:pPr>
                      <a:endParaRPr lang="ru-RU" sz="150">
                        <a:latin typeface="Times New Roman"/>
                        <a:ea typeface="Times New Roman"/>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endParaRPr lang="ru-RU" sz="150"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5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5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100" dirty="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1" name="Прямоугольник 10"/>
          <p:cNvSpPr/>
          <p:nvPr/>
        </p:nvSpPr>
        <p:spPr>
          <a:xfrm>
            <a:off x="533400" y="18288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cxnSp>
        <p:nvCxnSpPr>
          <p:cNvPr id="14" name="Прямая со стрелкой 13"/>
          <p:cNvCxnSpPr/>
          <p:nvPr/>
        </p:nvCxnSpPr>
        <p:spPr>
          <a:xfrm>
            <a:off x="3962400" y="3429000"/>
            <a:ext cx="457200"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3810000" y="3429000"/>
            <a:ext cx="609600" cy="3048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19400" y="5410200"/>
            <a:ext cx="301686" cy="369332"/>
          </a:xfrm>
          <a:prstGeom prst="rect">
            <a:avLst/>
          </a:prstGeom>
          <a:noFill/>
        </p:spPr>
        <p:txBody>
          <a:bodyPr wrap="none" rtlCol="0">
            <a:spAutoFit/>
          </a:bodyPr>
          <a:lstStyle/>
          <a:p>
            <a:r>
              <a:rPr lang="ru-RU" dirty="0" smtClean="0"/>
              <a:t>2</a:t>
            </a:r>
            <a:endParaRPr lang="ru-RU" dirty="0"/>
          </a:p>
        </p:txBody>
      </p:sp>
      <p:sp>
        <p:nvSpPr>
          <p:cNvPr id="19" name="TextBox 18"/>
          <p:cNvSpPr txBox="1"/>
          <p:nvPr/>
        </p:nvSpPr>
        <p:spPr>
          <a:xfrm>
            <a:off x="3505200" y="5410200"/>
            <a:ext cx="301686" cy="369332"/>
          </a:xfrm>
          <a:prstGeom prst="rect">
            <a:avLst/>
          </a:prstGeom>
          <a:noFill/>
        </p:spPr>
        <p:txBody>
          <a:bodyPr wrap="none" rtlCol="0">
            <a:spAutoFit/>
          </a:bodyPr>
          <a:lstStyle/>
          <a:p>
            <a:r>
              <a:rPr lang="ru-RU" dirty="0" smtClean="0"/>
              <a:t>1</a:t>
            </a:r>
            <a:endParaRPr lang="ru-RU" dirty="0"/>
          </a:p>
        </p:txBody>
      </p:sp>
      <p:pic>
        <p:nvPicPr>
          <p:cNvPr id="22" name="Picture 2" descr="C:\Users\я\Desktop\Загрузки. Черновик\green-home.jpg">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5</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21" name="Rectangle 13"/>
          <p:cNvSpPr>
            <a:spLocks noChangeArrowheads="1"/>
          </p:cNvSpPr>
          <p:nvPr/>
        </p:nvSpPr>
        <p:spPr bwMode="auto">
          <a:xfrm>
            <a:off x="914400" y="381000"/>
            <a:ext cx="7848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Овладение начальными сведениями о строении тела человека (умение распознать конкретные части тела и органы).</a:t>
            </a:r>
          </a:p>
        </p:txBody>
      </p:sp>
      <p:sp>
        <p:nvSpPr>
          <p:cNvPr id="2050" name="AutoShape 2" descr="https://media.prosv.ru/media/ebook/342365/pdf/bg8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2" name="Picture 4" descr="C:\Users\я\Desktop\О.М. черновик\hello_html_m190e3941.jpg"/>
          <p:cNvPicPr>
            <a:picLocks noChangeAspect="1" noChangeArrowheads="1"/>
          </p:cNvPicPr>
          <p:nvPr/>
        </p:nvPicPr>
        <p:blipFill>
          <a:blip r:embed="rId3" cstate="print">
            <a:lum bright="-10000" contrast="40000"/>
          </a:blip>
          <a:srcRect l="3369" r="7345"/>
          <a:stretch>
            <a:fillRect/>
          </a:stretch>
        </p:blipFill>
        <p:spPr bwMode="auto">
          <a:xfrm>
            <a:off x="533400" y="1447800"/>
            <a:ext cx="4038600" cy="2225040"/>
          </a:xfrm>
          <a:prstGeom prst="rect">
            <a:avLst/>
          </a:prstGeom>
          <a:noFill/>
          <a:ln w="28575">
            <a:solidFill>
              <a:srgbClr val="00B050"/>
            </a:solidFill>
          </a:ln>
        </p:spPr>
      </p:pic>
      <p:sp>
        <p:nvSpPr>
          <p:cNvPr id="11" name="TextBox 10"/>
          <p:cNvSpPr txBox="1"/>
          <p:nvPr/>
        </p:nvSpPr>
        <p:spPr>
          <a:xfrm>
            <a:off x="1295400" y="990600"/>
            <a:ext cx="2880276" cy="369332"/>
          </a:xfrm>
          <a:prstGeom prst="rect">
            <a:avLst/>
          </a:prstGeom>
          <a:noFill/>
        </p:spPr>
        <p:txBody>
          <a:bodyPr wrap="none" rtlCol="0">
            <a:spAutoFit/>
          </a:bodyPr>
          <a:lstStyle/>
          <a:p>
            <a:r>
              <a:rPr lang="ru-RU" b="1" dirty="0" smtClean="0">
                <a:solidFill>
                  <a:srgbClr val="00B050"/>
                </a:solidFill>
              </a:rPr>
              <a:t>Пищеварительная система</a:t>
            </a:r>
            <a:endParaRPr lang="ru-RU" b="1" dirty="0">
              <a:solidFill>
                <a:srgbClr val="00B050"/>
              </a:solidFill>
            </a:endParaRPr>
          </a:p>
        </p:txBody>
      </p:sp>
      <p:sp>
        <p:nvSpPr>
          <p:cNvPr id="13" name="TextBox 12"/>
          <p:cNvSpPr txBox="1"/>
          <p:nvPr/>
        </p:nvSpPr>
        <p:spPr>
          <a:xfrm>
            <a:off x="5410200" y="2819400"/>
            <a:ext cx="2519151" cy="369332"/>
          </a:xfrm>
          <a:prstGeom prst="rect">
            <a:avLst/>
          </a:prstGeom>
          <a:noFill/>
        </p:spPr>
        <p:txBody>
          <a:bodyPr wrap="none" rtlCol="0">
            <a:spAutoFit/>
          </a:bodyPr>
          <a:lstStyle/>
          <a:p>
            <a:r>
              <a:rPr lang="ru-RU" b="1" dirty="0" smtClean="0">
                <a:solidFill>
                  <a:srgbClr val="00B050"/>
                </a:solidFill>
              </a:rPr>
              <a:t>Дыхательная  система</a:t>
            </a:r>
            <a:endParaRPr lang="ru-RU" b="1" dirty="0">
              <a:solidFill>
                <a:srgbClr val="00B050"/>
              </a:solidFill>
            </a:endParaRPr>
          </a:p>
        </p:txBody>
      </p:sp>
      <p:pic>
        <p:nvPicPr>
          <p:cNvPr id="2053" name="Picture 5" descr="C:\Users\я\Desktop\О.М. черновик\img4.jpg"/>
          <p:cNvPicPr>
            <a:picLocks noChangeAspect="1" noChangeArrowheads="1"/>
          </p:cNvPicPr>
          <p:nvPr/>
        </p:nvPicPr>
        <p:blipFill>
          <a:blip r:embed="rId4" cstate="print"/>
          <a:srcRect l="18521" t="18889" r="25000" b="7037"/>
          <a:stretch>
            <a:fillRect/>
          </a:stretch>
        </p:blipFill>
        <p:spPr bwMode="auto">
          <a:xfrm>
            <a:off x="4724400" y="3200400"/>
            <a:ext cx="3962400" cy="2923237"/>
          </a:xfrm>
          <a:prstGeom prst="rect">
            <a:avLst/>
          </a:prstGeom>
          <a:noFill/>
          <a:ln w="28575">
            <a:solidFill>
              <a:srgbClr val="00B050"/>
            </a:solidFill>
          </a:ln>
        </p:spPr>
      </p:pic>
      <p:pic>
        <p:nvPicPr>
          <p:cNvPr id="2054" name="Picture 6" descr="C:\Users\я\Desktop\О.М. черновик\0010-008-Stroenie-tela.jpg"/>
          <p:cNvPicPr>
            <a:picLocks noChangeAspect="1" noChangeArrowheads="1"/>
          </p:cNvPicPr>
          <p:nvPr/>
        </p:nvPicPr>
        <p:blipFill>
          <a:blip r:embed="rId5" cstate="print">
            <a:lum bright="-10000" contrast="40000"/>
          </a:blip>
          <a:srcRect/>
          <a:stretch>
            <a:fillRect/>
          </a:stretch>
        </p:blipFill>
        <p:spPr bwMode="auto">
          <a:xfrm>
            <a:off x="914400" y="3810000"/>
            <a:ext cx="3021288" cy="2362200"/>
          </a:xfrm>
          <a:prstGeom prst="rect">
            <a:avLst/>
          </a:prstGeom>
          <a:noFill/>
        </p:spPr>
      </p:pic>
      <p:sp>
        <p:nvSpPr>
          <p:cNvPr id="15" name="Прямоугольник 14"/>
          <p:cNvSpPr/>
          <p:nvPr/>
        </p:nvSpPr>
        <p:spPr>
          <a:xfrm>
            <a:off x="3581400" y="57912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5</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TextBox 12"/>
          <p:cNvSpPr txBox="1"/>
          <p:nvPr/>
        </p:nvSpPr>
        <p:spPr>
          <a:xfrm>
            <a:off x="1066800" y="1905000"/>
            <a:ext cx="1607684" cy="369332"/>
          </a:xfrm>
          <a:prstGeom prst="rect">
            <a:avLst/>
          </a:prstGeom>
          <a:noFill/>
        </p:spPr>
        <p:txBody>
          <a:bodyPr wrap="none" rtlCol="0">
            <a:spAutoFit/>
          </a:bodyPr>
          <a:lstStyle/>
          <a:p>
            <a:r>
              <a:rPr lang="ru-RU" dirty="0" smtClean="0">
                <a:solidFill>
                  <a:srgbClr val="002060"/>
                </a:solidFill>
              </a:rPr>
              <a:t>головной мозг</a:t>
            </a:r>
            <a:endParaRPr lang="ru-RU" dirty="0">
              <a:solidFill>
                <a:srgbClr val="002060"/>
              </a:solidFill>
            </a:endParaRPr>
          </a:p>
        </p:txBody>
      </p:sp>
      <p:pic>
        <p:nvPicPr>
          <p:cNvPr id="7170" name="Picture 2" descr="C:\Users\я\Desktop\О.М. черновик\get_file (1).png"/>
          <p:cNvPicPr>
            <a:picLocks noChangeAspect="1" noChangeArrowheads="1"/>
          </p:cNvPicPr>
          <p:nvPr/>
        </p:nvPicPr>
        <p:blipFill>
          <a:blip r:embed="rId3" cstate="print">
            <a:clrChange>
              <a:clrFrom>
                <a:srgbClr val="FFFFFF"/>
              </a:clrFrom>
              <a:clrTo>
                <a:srgbClr val="FFFFFF">
                  <a:alpha val="0"/>
                </a:srgbClr>
              </a:clrTo>
            </a:clrChange>
          </a:blip>
          <a:srcRect r="47858"/>
          <a:stretch>
            <a:fillRect/>
          </a:stretch>
        </p:blipFill>
        <p:spPr bwMode="auto">
          <a:xfrm>
            <a:off x="1371600" y="2057400"/>
            <a:ext cx="2667000" cy="4238625"/>
          </a:xfrm>
          <a:prstGeom prst="rect">
            <a:avLst/>
          </a:prstGeom>
          <a:noFill/>
        </p:spPr>
      </p:pic>
      <p:cxnSp>
        <p:nvCxnSpPr>
          <p:cNvPr id="14" name="Прямая со стрелкой 13"/>
          <p:cNvCxnSpPr/>
          <p:nvPr/>
        </p:nvCxnSpPr>
        <p:spPr>
          <a:xfrm flipH="1">
            <a:off x="3124200" y="6172200"/>
            <a:ext cx="838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a:off x="838200" y="3048000"/>
            <a:ext cx="1905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p:nvPr/>
        </p:nvCxnSpPr>
        <p:spPr>
          <a:xfrm flipH="1">
            <a:off x="3048000" y="3505200"/>
            <a:ext cx="1371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Прямая со стрелкой 18"/>
          <p:cNvCxnSpPr/>
          <p:nvPr/>
        </p:nvCxnSpPr>
        <p:spPr>
          <a:xfrm flipH="1">
            <a:off x="2971800" y="3200400"/>
            <a:ext cx="1371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Прямая со стрелкой 19"/>
          <p:cNvCxnSpPr/>
          <p:nvPr/>
        </p:nvCxnSpPr>
        <p:spPr>
          <a:xfrm>
            <a:off x="838200" y="3429000"/>
            <a:ext cx="1905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a:off x="990600" y="3886200"/>
            <a:ext cx="1905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1219200" y="2743200"/>
            <a:ext cx="838628" cy="369332"/>
          </a:xfrm>
          <a:prstGeom prst="rect">
            <a:avLst/>
          </a:prstGeom>
          <a:noFill/>
        </p:spPr>
        <p:txBody>
          <a:bodyPr wrap="none" rtlCol="0">
            <a:spAutoFit/>
          </a:bodyPr>
          <a:lstStyle/>
          <a:p>
            <a:r>
              <a:rPr lang="ru-RU" dirty="0" smtClean="0">
                <a:solidFill>
                  <a:srgbClr val="002060"/>
                </a:solidFill>
              </a:rPr>
              <a:t>лёгкое</a:t>
            </a:r>
            <a:endParaRPr lang="ru-RU" dirty="0">
              <a:solidFill>
                <a:srgbClr val="002060"/>
              </a:solidFill>
            </a:endParaRPr>
          </a:p>
        </p:txBody>
      </p:sp>
      <p:sp>
        <p:nvSpPr>
          <p:cNvPr id="25" name="TextBox 24"/>
          <p:cNvSpPr txBox="1"/>
          <p:nvPr/>
        </p:nvSpPr>
        <p:spPr>
          <a:xfrm>
            <a:off x="3505200" y="2895600"/>
            <a:ext cx="880626" cy="369332"/>
          </a:xfrm>
          <a:prstGeom prst="rect">
            <a:avLst/>
          </a:prstGeom>
          <a:noFill/>
        </p:spPr>
        <p:txBody>
          <a:bodyPr wrap="none" rtlCol="0">
            <a:spAutoFit/>
          </a:bodyPr>
          <a:lstStyle/>
          <a:p>
            <a:r>
              <a:rPr lang="ru-RU" dirty="0" smtClean="0">
                <a:solidFill>
                  <a:srgbClr val="002060"/>
                </a:solidFill>
              </a:rPr>
              <a:t>сердце</a:t>
            </a:r>
            <a:endParaRPr lang="ru-RU" dirty="0">
              <a:solidFill>
                <a:srgbClr val="002060"/>
              </a:solidFill>
            </a:endParaRPr>
          </a:p>
        </p:txBody>
      </p:sp>
      <p:sp>
        <p:nvSpPr>
          <p:cNvPr id="26" name="TextBox 25"/>
          <p:cNvSpPr txBox="1"/>
          <p:nvPr/>
        </p:nvSpPr>
        <p:spPr>
          <a:xfrm>
            <a:off x="1219200" y="3124200"/>
            <a:ext cx="877163" cy="369332"/>
          </a:xfrm>
          <a:prstGeom prst="rect">
            <a:avLst/>
          </a:prstGeom>
          <a:noFill/>
        </p:spPr>
        <p:txBody>
          <a:bodyPr wrap="none" rtlCol="0">
            <a:spAutoFit/>
          </a:bodyPr>
          <a:lstStyle/>
          <a:p>
            <a:r>
              <a:rPr lang="ru-RU" dirty="0" smtClean="0">
                <a:solidFill>
                  <a:srgbClr val="002060"/>
                </a:solidFill>
              </a:rPr>
              <a:t>печень</a:t>
            </a:r>
            <a:endParaRPr lang="ru-RU" dirty="0">
              <a:solidFill>
                <a:srgbClr val="002060"/>
              </a:solidFill>
            </a:endParaRPr>
          </a:p>
        </p:txBody>
      </p:sp>
      <p:sp>
        <p:nvSpPr>
          <p:cNvPr id="27" name="TextBox 26"/>
          <p:cNvSpPr txBox="1"/>
          <p:nvPr/>
        </p:nvSpPr>
        <p:spPr>
          <a:xfrm>
            <a:off x="3276600" y="3200400"/>
            <a:ext cx="1019766" cy="369332"/>
          </a:xfrm>
          <a:prstGeom prst="rect">
            <a:avLst/>
          </a:prstGeom>
          <a:noFill/>
        </p:spPr>
        <p:txBody>
          <a:bodyPr wrap="none" rtlCol="0">
            <a:spAutoFit/>
          </a:bodyPr>
          <a:lstStyle/>
          <a:p>
            <a:r>
              <a:rPr lang="ru-RU" dirty="0" smtClean="0">
                <a:solidFill>
                  <a:srgbClr val="002060"/>
                </a:solidFill>
              </a:rPr>
              <a:t>желудок</a:t>
            </a:r>
            <a:endParaRPr lang="ru-RU" dirty="0">
              <a:solidFill>
                <a:srgbClr val="002060"/>
              </a:solidFill>
            </a:endParaRPr>
          </a:p>
        </p:txBody>
      </p:sp>
      <p:sp>
        <p:nvSpPr>
          <p:cNvPr id="28" name="TextBox 27"/>
          <p:cNvSpPr txBox="1"/>
          <p:nvPr/>
        </p:nvSpPr>
        <p:spPr>
          <a:xfrm>
            <a:off x="1295400" y="3581400"/>
            <a:ext cx="1165704" cy="369332"/>
          </a:xfrm>
          <a:prstGeom prst="rect">
            <a:avLst/>
          </a:prstGeom>
          <a:noFill/>
        </p:spPr>
        <p:txBody>
          <a:bodyPr wrap="none" rtlCol="0">
            <a:spAutoFit/>
          </a:bodyPr>
          <a:lstStyle/>
          <a:p>
            <a:r>
              <a:rPr lang="ru-RU" dirty="0" smtClean="0">
                <a:solidFill>
                  <a:srgbClr val="002060"/>
                </a:solidFill>
              </a:rPr>
              <a:t>кишечник</a:t>
            </a:r>
            <a:endParaRPr lang="ru-RU" dirty="0">
              <a:solidFill>
                <a:srgbClr val="002060"/>
              </a:solidFill>
            </a:endParaRPr>
          </a:p>
        </p:txBody>
      </p:sp>
      <p:sp>
        <p:nvSpPr>
          <p:cNvPr id="29" name="TextBox 28"/>
          <p:cNvSpPr txBox="1"/>
          <p:nvPr/>
        </p:nvSpPr>
        <p:spPr>
          <a:xfrm>
            <a:off x="3505200" y="5181600"/>
            <a:ext cx="844655" cy="369332"/>
          </a:xfrm>
          <a:prstGeom prst="rect">
            <a:avLst/>
          </a:prstGeom>
          <a:noFill/>
        </p:spPr>
        <p:txBody>
          <a:bodyPr wrap="none" rtlCol="0">
            <a:spAutoFit/>
          </a:bodyPr>
          <a:lstStyle/>
          <a:p>
            <a:r>
              <a:rPr lang="ru-RU" dirty="0" smtClean="0">
                <a:solidFill>
                  <a:srgbClr val="002060"/>
                </a:solidFill>
              </a:rPr>
              <a:t>голень</a:t>
            </a:r>
            <a:endParaRPr lang="ru-RU" dirty="0">
              <a:solidFill>
                <a:srgbClr val="002060"/>
              </a:solidFill>
            </a:endParaRPr>
          </a:p>
        </p:txBody>
      </p:sp>
      <p:cxnSp>
        <p:nvCxnSpPr>
          <p:cNvPr id="31" name="Прямая со стрелкой 30"/>
          <p:cNvCxnSpPr/>
          <p:nvPr/>
        </p:nvCxnSpPr>
        <p:spPr>
          <a:xfrm flipH="1">
            <a:off x="3733800" y="4267200"/>
            <a:ext cx="914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Прямая со стрелкой 35"/>
          <p:cNvCxnSpPr/>
          <p:nvPr/>
        </p:nvCxnSpPr>
        <p:spPr>
          <a:xfrm>
            <a:off x="1828800" y="2667000"/>
            <a:ext cx="990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Прямая со стрелкой 36"/>
          <p:cNvCxnSpPr/>
          <p:nvPr/>
        </p:nvCxnSpPr>
        <p:spPr>
          <a:xfrm>
            <a:off x="4191000" y="3886200"/>
            <a:ext cx="1143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Прямая со стрелкой 37"/>
          <p:cNvCxnSpPr/>
          <p:nvPr/>
        </p:nvCxnSpPr>
        <p:spPr>
          <a:xfrm flipH="1">
            <a:off x="3124200" y="5486400"/>
            <a:ext cx="1752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3200400" y="5867400"/>
            <a:ext cx="722314" cy="369332"/>
          </a:xfrm>
          <a:prstGeom prst="rect">
            <a:avLst/>
          </a:prstGeom>
          <a:noFill/>
        </p:spPr>
        <p:txBody>
          <a:bodyPr wrap="none" rtlCol="0">
            <a:spAutoFit/>
          </a:bodyPr>
          <a:lstStyle/>
          <a:p>
            <a:r>
              <a:rPr lang="ru-RU" dirty="0" smtClean="0">
                <a:solidFill>
                  <a:srgbClr val="002060"/>
                </a:solidFill>
              </a:rPr>
              <a:t>стопа</a:t>
            </a:r>
            <a:endParaRPr lang="ru-RU" dirty="0">
              <a:solidFill>
                <a:srgbClr val="002060"/>
              </a:solidFill>
            </a:endParaRPr>
          </a:p>
        </p:txBody>
      </p:sp>
      <p:sp>
        <p:nvSpPr>
          <p:cNvPr id="42" name="TextBox 41"/>
          <p:cNvSpPr txBox="1"/>
          <p:nvPr/>
        </p:nvSpPr>
        <p:spPr>
          <a:xfrm>
            <a:off x="1524000" y="4724400"/>
            <a:ext cx="884025" cy="369332"/>
          </a:xfrm>
          <a:prstGeom prst="rect">
            <a:avLst/>
          </a:prstGeom>
          <a:noFill/>
        </p:spPr>
        <p:txBody>
          <a:bodyPr wrap="none" rtlCol="0">
            <a:spAutoFit/>
          </a:bodyPr>
          <a:lstStyle/>
          <a:p>
            <a:r>
              <a:rPr lang="ru-RU" dirty="0" smtClean="0">
                <a:solidFill>
                  <a:srgbClr val="002060"/>
                </a:solidFill>
              </a:rPr>
              <a:t>колено</a:t>
            </a:r>
            <a:endParaRPr lang="ru-RU" dirty="0">
              <a:solidFill>
                <a:srgbClr val="002060"/>
              </a:solidFill>
            </a:endParaRPr>
          </a:p>
        </p:txBody>
      </p:sp>
      <p:sp>
        <p:nvSpPr>
          <p:cNvPr id="43" name="TextBox 42"/>
          <p:cNvSpPr txBox="1"/>
          <p:nvPr/>
        </p:nvSpPr>
        <p:spPr>
          <a:xfrm>
            <a:off x="6858000" y="4114800"/>
            <a:ext cx="792268" cy="369332"/>
          </a:xfrm>
          <a:prstGeom prst="rect">
            <a:avLst/>
          </a:prstGeom>
          <a:noFill/>
        </p:spPr>
        <p:txBody>
          <a:bodyPr wrap="none" rtlCol="0">
            <a:spAutoFit/>
          </a:bodyPr>
          <a:lstStyle/>
          <a:p>
            <a:r>
              <a:rPr lang="ru-RU" dirty="0" smtClean="0">
                <a:solidFill>
                  <a:srgbClr val="002060"/>
                </a:solidFill>
              </a:rPr>
              <a:t>бедро</a:t>
            </a:r>
            <a:endParaRPr lang="ru-RU" dirty="0">
              <a:solidFill>
                <a:srgbClr val="002060"/>
              </a:solidFill>
            </a:endParaRPr>
          </a:p>
        </p:txBody>
      </p:sp>
      <p:cxnSp>
        <p:nvCxnSpPr>
          <p:cNvPr id="45" name="Прямая со стрелкой 44"/>
          <p:cNvCxnSpPr/>
          <p:nvPr/>
        </p:nvCxnSpPr>
        <p:spPr>
          <a:xfrm>
            <a:off x="685800" y="6019800"/>
            <a:ext cx="2057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3886200" y="3962400"/>
            <a:ext cx="713657" cy="369332"/>
          </a:xfrm>
          <a:prstGeom prst="rect">
            <a:avLst/>
          </a:prstGeom>
          <a:noFill/>
        </p:spPr>
        <p:txBody>
          <a:bodyPr wrap="none" rtlCol="0">
            <a:spAutoFit/>
          </a:bodyPr>
          <a:lstStyle/>
          <a:p>
            <a:r>
              <a:rPr lang="ru-RU" dirty="0" smtClean="0">
                <a:solidFill>
                  <a:srgbClr val="002060"/>
                </a:solidFill>
              </a:rPr>
              <a:t>кисть</a:t>
            </a:r>
            <a:endParaRPr lang="ru-RU" dirty="0">
              <a:solidFill>
                <a:srgbClr val="002060"/>
              </a:solidFill>
            </a:endParaRPr>
          </a:p>
        </p:txBody>
      </p:sp>
      <p:sp>
        <p:nvSpPr>
          <p:cNvPr id="56" name="TextBox 55"/>
          <p:cNvSpPr txBox="1"/>
          <p:nvPr/>
        </p:nvSpPr>
        <p:spPr>
          <a:xfrm>
            <a:off x="1219200" y="5715000"/>
            <a:ext cx="1072538" cy="369332"/>
          </a:xfrm>
          <a:prstGeom prst="rect">
            <a:avLst/>
          </a:prstGeom>
          <a:noFill/>
        </p:spPr>
        <p:txBody>
          <a:bodyPr wrap="none" rtlCol="0">
            <a:spAutoFit/>
          </a:bodyPr>
          <a:lstStyle/>
          <a:p>
            <a:r>
              <a:rPr lang="ru-RU" dirty="0" smtClean="0">
                <a:solidFill>
                  <a:srgbClr val="002060"/>
                </a:solidFill>
              </a:rPr>
              <a:t>лодыжка</a:t>
            </a:r>
            <a:endParaRPr lang="ru-RU" dirty="0">
              <a:solidFill>
                <a:srgbClr val="002060"/>
              </a:solidFill>
            </a:endParaRPr>
          </a:p>
        </p:txBody>
      </p:sp>
      <p:sp>
        <p:nvSpPr>
          <p:cNvPr id="48" name="Прямоугольник 47"/>
          <p:cNvSpPr/>
          <p:nvPr/>
        </p:nvSpPr>
        <p:spPr>
          <a:xfrm>
            <a:off x="1828800" y="2362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5" name="Прямая со стрелкой 34"/>
          <p:cNvCxnSpPr/>
          <p:nvPr/>
        </p:nvCxnSpPr>
        <p:spPr>
          <a:xfrm>
            <a:off x="1371600" y="5029200"/>
            <a:ext cx="1295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27651" name="Picture 3" descr="C:\Users\я\Desktop\О.М. черновик\get_file (1).png"/>
          <p:cNvPicPr>
            <a:picLocks noChangeAspect="1" noChangeArrowheads="1"/>
          </p:cNvPicPr>
          <p:nvPr/>
        </p:nvPicPr>
        <p:blipFill>
          <a:blip r:embed="rId3" cstate="print">
            <a:clrChange>
              <a:clrFrom>
                <a:srgbClr val="FFFFFF"/>
              </a:clrFrom>
              <a:clrTo>
                <a:srgbClr val="FFFFFF">
                  <a:alpha val="0"/>
                </a:srgbClr>
              </a:clrTo>
            </a:clrChange>
          </a:blip>
          <a:srcRect l="48510"/>
          <a:stretch>
            <a:fillRect/>
          </a:stretch>
        </p:blipFill>
        <p:spPr bwMode="auto">
          <a:xfrm>
            <a:off x="5029200" y="1905000"/>
            <a:ext cx="2633663" cy="4238625"/>
          </a:xfrm>
          <a:prstGeom prst="rect">
            <a:avLst/>
          </a:prstGeom>
          <a:noFill/>
        </p:spPr>
      </p:pic>
      <p:cxnSp>
        <p:nvCxnSpPr>
          <p:cNvPr id="33" name="Прямая со стрелкой 32"/>
          <p:cNvCxnSpPr/>
          <p:nvPr/>
        </p:nvCxnSpPr>
        <p:spPr>
          <a:xfrm flipH="1">
            <a:off x="6705600" y="3429000"/>
            <a:ext cx="1752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 name="TextBox 60"/>
          <p:cNvSpPr txBox="1"/>
          <p:nvPr/>
        </p:nvSpPr>
        <p:spPr>
          <a:xfrm>
            <a:off x="7315200" y="3124200"/>
            <a:ext cx="846578" cy="369332"/>
          </a:xfrm>
          <a:prstGeom prst="rect">
            <a:avLst/>
          </a:prstGeom>
          <a:noFill/>
        </p:spPr>
        <p:txBody>
          <a:bodyPr wrap="none" rtlCol="0">
            <a:spAutoFit/>
          </a:bodyPr>
          <a:lstStyle/>
          <a:p>
            <a:r>
              <a:rPr lang="ru-RU" dirty="0" smtClean="0">
                <a:solidFill>
                  <a:srgbClr val="002060"/>
                </a:solidFill>
              </a:rPr>
              <a:t>локоть</a:t>
            </a:r>
            <a:endParaRPr lang="ru-RU" dirty="0">
              <a:solidFill>
                <a:srgbClr val="002060"/>
              </a:solidFill>
            </a:endParaRPr>
          </a:p>
        </p:txBody>
      </p:sp>
      <p:cxnSp>
        <p:nvCxnSpPr>
          <p:cNvPr id="11" name="Прямая со стрелкой 10"/>
          <p:cNvCxnSpPr/>
          <p:nvPr/>
        </p:nvCxnSpPr>
        <p:spPr>
          <a:xfrm>
            <a:off x="914400" y="2209800"/>
            <a:ext cx="1905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981200" y="2362200"/>
            <a:ext cx="577402" cy="369332"/>
          </a:xfrm>
          <a:prstGeom prst="rect">
            <a:avLst/>
          </a:prstGeom>
          <a:noFill/>
        </p:spPr>
        <p:txBody>
          <a:bodyPr wrap="none" rtlCol="0">
            <a:spAutoFit/>
          </a:bodyPr>
          <a:lstStyle/>
          <a:p>
            <a:r>
              <a:rPr lang="ru-RU" dirty="0" smtClean="0">
                <a:solidFill>
                  <a:srgbClr val="002060"/>
                </a:solidFill>
              </a:rPr>
              <a:t>шея</a:t>
            </a:r>
            <a:endParaRPr lang="ru-RU" dirty="0">
              <a:solidFill>
                <a:srgbClr val="002060"/>
              </a:solidFill>
            </a:endParaRPr>
          </a:p>
        </p:txBody>
      </p:sp>
      <p:cxnSp>
        <p:nvCxnSpPr>
          <p:cNvPr id="40" name="Прямая со стрелкой 39"/>
          <p:cNvCxnSpPr/>
          <p:nvPr/>
        </p:nvCxnSpPr>
        <p:spPr>
          <a:xfrm flipH="1">
            <a:off x="6477000" y="4419600"/>
            <a:ext cx="1447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6" name="Прямая со стрелкой 45"/>
          <p:cNvCxnSpPr/>
          <p:nvPr/>
        </p:nvCxnSpPr>
        <p:spPr>
          <a:xfrm>
            <a:off x="4572000" y="3581400"/>
            <a:ext cx="1600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4495800" y="3276600"/>
            <a:ext cx="1467068" cy="369332"/>
          </a:xfrm>
          <a:prstGeom prst="rect">
            <a:avLst/>
          </a:prstGeom>
          <a:noFill/>
        </p:spPr>
        <p:txBody>
          <a:bodyPr wrap="none" rtlCol="0">
            <a:spAutoFit/>
          </a:bodyPr>
          <a:lstStyle/>
          <a:p>
            <a:r>
              <a:rPr lang="ru-RU" dirty="0" smtClean="0">
                <a:solidFill>
                  <a:srgbClr val="002060"/>
                </a:solidFill>
              </a:rPr>
              <a:t>позвоночник</a:t>
            </a:r>
            <a:endParaRPr lang="ru-RU" dirty="0">
              <a:solidFill>
                <a:srgbClr val="002060"/>
              </a:solidFill>
            </a:endParaRPr>
          </a:p>
        </p:txBody>
      </p:sp>
      <p:sp>
        <p:nvSpPr>
          <p:cNvPr id="70" name="TextBox 69"/>
          <p:cNvSpPr txBox="1"/>
          <p:nvPr/>
        </p:nvSpPr>
        <p:spPr>
          <a:xfrm>
            <a:off x="5029200" y="5029200"/>
            <a:ext cx="692818" cy="369332"/>
          </a:xfrm>
          <a:prstGeom prst="rect">
            <a:avLst/>
          </a:prstGeom>
          <a:noFill/>
        </p:spPr>
        <p:txBody>
          <a:bodyPr wrap="none" rtlCol="0">
            <a:spAutoFit/>
          </a:bodyPr>
          <a:lstStyle/>
          <a:p>
            <a:r>
              <a:rPr lang="ru-RU" dirty="0" smtClean="0">
                <a:solidFill>
                  <a:srgbClr val="002060"/>
                </a:solidFill>
              </a:rPr>
              <a:t>икры</a:t>
            </a:r>
            <a:endParaRPr lang="ru-RU" dirty="0">
              <a:solidFill>
                <a:srgbClr val="002060"/>
              </a:solidFill>
            </a:endParaRPr>
          </a:p>
        </p:txBody>
      </p:sp>
      <p:cxnSp>
        <p:nvCxnSpPr>
          <p:cNvPr id="71" name="Прямая со стрелкой 70"/>
          <p:cNvCxnSpPr/>
          <p:nvPr/>
        </p:nvCxnSpPr>
        <p:spPr>
          <a:xfrm>
            <a:off x="4724400" y="5334000"/>
            <a:ext cx="1295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2" name="Прямая со стрелкой 71"/>
          <p:cNvCxnSpPr/>
          <p:nvPr/>
        </p:nvCxnSpPr>
        <p:spPr>
          <a:xfrm>
            <a:off x="4648200" y="2819400"/>
            <a:ext cx="1295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3" name="TextBox 72"/>
          <p:cNvSpPr txBox="1"/>
          <p:nvPr/>
        </p:nvSpPr>
        <p:spPr>
          <a:xfrm>
            <a:off x="4267200" y="3581400"/>
            <a:ext cx="1034257" cy="369332"/>
          </a:xfrm>
          <a:prstGeom prst="rect">
            <a:avLst/>
          </a:prstGeom>
          <a:noFill/>
        </p:spPr>
        <p:txBody>
          <a:bodyPr wrap="none" rtlCol="0">
            <a:spAutoFit/>
          </a:bodyPr>
          <a:lstStyle/>
          <a:p>
            <a:r>
              <a:rPr lang="ru-RU" dirty="0" smtClean="0">
                <a:solidFill>
                  <a:srgbClr val="002060"/>
                </a:solidFill>
              </a:rPr>
              <a:t>запястье</a:t>
            </a:r>
            <a:endParaRPr lang="ru-RU" dirty="0">
              <a:solidFill>
                <a:srgbClr val="002060"/>
              </a:solidFill>
            </a:endParaRPr>
          </a:p>
        </p:txBody>
      </p:sp>
      <p:cxnSp>
        <p:nvCxnSpPr>
          <p:cNvPr id="75" name="Прямая со стрелкой 74"/>
          <p:cNvCxnSpPr/>
          <p:nvPr/>
        </p:nvCxnSpPr>
        <p:spPr>
          <a:xfrm flipH="1">
            <a:off x="6781800" y="2971800"/>
            <a:ext cx="1447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7010400" y="2667000"/>
            <a:ext cx="768159" cy="369332"/>
          </a:xfrm>
          <a:prstGeom prst="rect">
            <a:avLst/>
          </a:prstGeom>
          <a:noFill/>
        </p:spPr>
        <p:txBody>
          <a:bodyPr wrap="none" rtlCol="0">
            <a:spAutoFit/>
          </a:bodyPr>
          <a:lstStyle/>
          <a:p>
            <a:r>
              <a:rPr lang="ru-RU" dirty="0" smtClean="0">
                <a:solidFill>
                  <a:srgbClr val="002060"/>
                </a:solidFill>
              </a:rPr>
              <a:t>плечо</a:t>
            </a:r>
            <a:endParaRPr lang="ru-RU" dirty="0">
              <a:solidFill>
                <a:srgbClr val="002060"/>
              </a:solidFill>
            </a:endParaRPr>
          </a:p>
        </p:txBody>
      </p:sp>
      <p:cxnSp>
        <p:nvCxnSpPr>
          <p:cNvPr id="78" name="Прямая со стрелкой 77"/>
          <p:cNvCxnSpPr/>
          <p:nvPr/>
        </p:nvCxnSpPr>
        <p:spPr>
          <a:xfrm flipH="1">
            <a:off x="5562600" y="3657600"/>
            <a:ext cx="2971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0" name="TextBox 79"/>
          <p:cNvSpPr txBox="1"/>
          <p:nvPr/>
        </p:nvSpPr>
        <p:spPr>
          <a:xfrm>
            <a:off x="6705600" y="3352800"/>
            <a:ext cx="1353319" cy="369332"/>
          </a:xfrm>
          <a:prstGeom prst="rect">
            <a:avLst/>
          </a:prstGeom>
          <a:noFill/>
        </p:spPr>
        <p:txBody>
          <a:bodyPr wrap="none" rtlCol="0">
            <a:spAutoFit/>
          </a:bodyPr>
          <a:lstStyle/>
          <a:p>
            <a:r>
              <a:rPr lang="ru-RU" dirty="0" smtClean="0">
                <a:solidFill>
                  <a:srgbClr val="002060"/>
                </a:solidFill>
              </a:rPr>
              <a:t>предплечье</a:t>
            </a:r>
            <a:endParaRPr lang="ru-RU" dirty="0">
              <a:solidFill>
                <a:srgbClr val="002060"/>
              </a:solidFill>
            </a:endParaRPr>
          </a:p>
        </p:txBody>
      </p:sp>
      <p:cxnSp>
        <p:nvCxnSpPr>
          <p:cNvPr id="81" name="Прямая со стрелкой 80"/>
          <p:cNvCxnSpPr/>
          <p:nvPr/>
        </p:nvCxnSpPr>
        <p:spPr>
          <a:xfrm flipH="1">
            <a:off x="6553200" y="2667000"/>
            <a:ext cx="1371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2" name="TextBox 81"/>
          <p:cNvSpPr txBox="1"/>
          <p:nvPr/>
        </p:nvSpPr>
        <p:spPr>
          <a:xfrm>
            <a:off x="3657600" y="5334000"/>
            <a:ext cx="844655" cy="369332"/>
          </a:xfrm>
          <a:prstGeom prst="rect">
            <a:avLst/>
          </a:prstGeom>
          <a:noFill/>
        </p:spPr>
        <p:txBody>
          <a:bodyPr wrap="none" rtlCol="0">
            <a:spAutoFit/>
          </a:bodyPr>
          <a:lstStyle/>
          <a:p>
            <a:r>
              <a:rPr lang="ru-RU" dirty="0" smtClean="0">
                <a:solidFill>
                  <a:srgbClr val="002060"/>
                </a:solidFill>
              </a:rPr>
              <a:t>голень</a:t>
            </a:r>
            <a:endParaRPr lang="ru-RU" dirty="0">
              <a:solidFill>
                <a:srgbClr val="002060"/>
              </a:solidFill>
            </a:endParaRPr>
          </a:p>
        </p:txBody>
      </p:sp>
      <p:sp>
        <p:nvSpPr>
          <p:cNvPr id="84" name="TextBox 83"/>
          <p:cNvSpPr txBox="1"/>
          <p:nvPr/>
        </p:nvSpPr>
        <p:spPr>
          <a:xfrm>
            <a:off x="4724400" y="2514600"/>
            <a:ext cx="958019" cy="369332"/>
          </a:xfrm>
          <a:prstGeom prst="rect">
            <a:avLst/>
          </a:prstGeom>
          <a:noFill/>
        </p:spPr>
        <p:txBody>
          <a:bodyPr wrap="none" rtlCol="0">
            <a:spAutoFit/>
          </a:bodyPr>
          <a:lstStyle/>
          <a:p>
            <a:r>
              <a:rPr lang="ru-RU" dirty="0" smtClean="0">
                <a:solidFill>
                  <a:srgbClr val="002060"/>
                </a:solidFill>
              </a:rPr>
              <a:t>лопатка</a:t>
            </a:r>
            <a:endParaRPr lang="ru-RU" dirty="0">
              <a:solidFill>
                <a:srgbClr val="002060"/>
              </a:solidFill>
            </a:endParaRPr>
          </a:p>
        </p:txBody>
      </p:sp>
      <p:sp>
        <p:nvSpPr>
          <p:cNvPr id="85" name="TextBox 84"/>
          <p:cNvSpPr txBox="1"/>
          <p:nvPr/>
        </p:nvSpPr>
        <p:spPr>
          <a:xfrm>
            <a:off x="6781800" y="2362200"/>
            <a:ext cx="1045479" cy="369332"/>
          </a:xfrm>
          <a:prstGeom prst="rect">
            <a:avLst/>
          </a:prstGeom>
          <a:noFill/>
        </p:spPr>
        <p:txBody>
          <a:bodyPr wrap="none" rtlCol="0">
            <a:spAutoFit/>
          </a:bodyPr>
          <a:lstStyle/>
          <a:p>
            <a:r>
              <a:rPr lang="ru-RU" dirty="0" smtClean="0">
                <a:solidFill>
                  <a:srgbClr val="002060"/>
                </a:solidFill>
              </a:rPr>
              <a:t>ключица</a:t>
            </a:r>
            <a:endParaRPr lang="ru-RU" dirty="0">
              <a:solidFill>
                <a:srgbClr val="002060"/>
              </a:solidFill>
            </a:endParaRPr>
          </a:p>
        </p:txBody>
      </p:sp>
      <p:sp>
        <p:nvSpPr>
          <p:cNvPr id="86" name="TextBox 85"/>
          <p:cNvSpPr txBox="1"/>
          <p:nvPr/>
        </p:nvSpPr>
        <p:spPr>
          <a:xfrm>
            <a:off x="4800600" y="2743200"/>
            <a:ext cx="788999" cy="369332"/>
          </a:xfrm>
          <a:prstGeom prst="rect">
            <a:avLst/>
          </a:prstGeom>
          <a:noFill/>
        </p:spPr>
        <p:txBody>
          <a:bodyPr wrap="none" rtlCol="0">
            <a:spAutoFit/>
          </a:bodyPr>
          <a:lstStyle/>
          <a:p>
            <a:r>
              <a:rPr lang="ru-RU" dirty="0" smtClean="0">
                <a:solidFill>
                  <a:srgbClr val="002060"/>
                </a:solidFill>
              </a:rPr>
              <a:t>ребро</a:t>
            </a:r>
            <a:endParaRPr lang="ru-RU" dirty="0">
              <a:solidFill>
                <a:srgbClr val="002060"/>
              </a:solidFill>
            </a:endParaRPr>
          </a:p>
        </p:txBody>
      </p:sp>
      <p:cxnSp>
        <p:nvCxnSpPr>
          <p:cNvPr id="87" name="Прямая со стрелкой 86"/>
          <p:cNvCxnSpPr/>
          <p:nvPr/>
        </p:nvCxnSpPr>
        <p:spPr>
          <a:xfrm>
            <a:off x="4114800" y="3048000"/>
            <a:ext cx="1905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8" name="Rectangle 13"/>
          <p:cNvSpPr>
            <a:spLocks noChangeArrowheads="1"/>
          </p:cNvSpPr>
          <p:nvPr/>
        </p:nvSpPr>
        <p:spPr bwMode="auto">
          <a:xfrm>
            <a:off x="914400" y="609600"/>
            <a:ext cx="7848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dirty="0" smtClean="0"/>
              <a:t>Овладение начальными сведениями о строении тела человека (умение распознать конкретные части тела и органы).</a:t>
            </a:r>
          </a:p>
        </p:txBody>
      </p:sp>
      <p:pic>
        <p:nvPicPr>
          <p:cNvPr id="57"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5</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73" name="Rectangle 1"/>
          <p:cNvSpPr>
            <a:spLocks noChangeArrowheads="1"/>
          </p:cNvSpPr>
          <p:nvPr/>
        </p:nvSpPr>
        <p:spPr bwMode="auto">
          <a:xfrm>
            <a:off x="990600" y="519499"/>
            <a:ext cx="7772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tabLst>
                <a:tab pos="423863" algn="l"/>
              </a:tabLst>
            </a:pPr>
            <a:r>
              <a:rPr lang="ru-RU" dirty="0" smtClean="0"/>
              <a:t>Рассмотри изображение человека. Покажи стрелками и подпиши шею, желудок и указательный палец человека так, как показано на примере. </a:t>
            </a:r>
            <a:endParaRPr kumimoji="0" lang="ru-RU" b="0" i="0" u="none" strike="noStrike" cap="none" normalizeH="0" baseline="0" dirty="0" smtClean="0">
              <a:ln>
                <a:noFill/>
              </a:ln>
              <a:solidFill>
                <a:schemeClr val="tx1"/>
              </a:solidFill>
              <a:effectLst/>
              <a:cs typeface="Arial" pitchFamily="34" charset="0"/>
            </a:endParaRPr>
          </a:p>
        </p:txBody>
      </p:sp>
      <p:pic>
        <p:nvPicPr>
          <p:cNvPr id="3074" name="Picture 2"/>
          <p:cNvPicPr>
            <a:picLocks noChangeAspect="1" noChangeArrowheads="1"/>
          </p:cNvPicPr>
          <p:nvPr/>
        </p:nvPicPr>
        <p:blipFill>
          <a:blip r:embed="rId3" cstate="print">
            <a:lum bright="-20000" contrast="40000"/>
          </a:blip>
          <a:srcRect l="7442" r="18140"/>
          <a:stretch>
            <a:fillRect/>
          </a:stretch>
        </p:blipFill>
        <p:spPr bwMode="auto">
          <a:xfrm>
            <a:off x="3733800" y="1104900"/>
            <a:ext cx="3796145" cy="5219700"/>
          </a:xfrm>
          <a:prstGeom prst="rect">
            <a:avLst/>
          </a:prstGeom>
          <a:noFill/>
          <a:ln w="9525">
            <a:noFill/>
            <a:miter lim="800000"/>
            <a:headEnd/>
            <a:tailEnd/>
          </a:ln>
        </p:spPr>
      </p:pic>
      <p:sp>
        <p:nvSpPr>
          <p:cNvPr id="8" name="Прямоугольник 7"/>
          <p:cNvSpPr/>
          <p:nvPr/>
        </p:nvSpPr>
        <p:spPr>
          <a:xfrm>
            <a:off x="381000" y="4343400"/>
            <a:ext cx="4648200" cy="2092881"/>
          </a:xfrm>
          <a:prstGeom prst="rect">
            <a:avLst/>
          </a:prstGeom>
        </p:spPr>
        <p:txBody>
          <a:bodyPr wrap="square">
            <a:spAutoFit/>
          </a:bodyPr>
          <a:lstStyle/>
          <a:p>
            <a:pPr algn="just"/>
            <a:r>
              <a:rPr lang="ru-RU" sz="1600" dirty="0" smtClean="0">
                <a:solidFill>
                  <a:srgbClr val="002060"/>
                </a:solidFill>
              </a:rPr>
              <a:t>Внимательно рассмотри изображение человека. Прочитай, какие части тела человека тебе нужно показать стрелками на изображении по заданию. Вспомни, что относится </a:t>
            </a:r>
            <a:r>
              <a:rPr lang="ru-RU" sz="1600" b="1" dirty="0" smtClean="0">
                <a:solidFill>
                  <a:srgbClr val="00B050"/>
                </a:solidFill>
              </a:rPr>
              <a:t>к внешнему строению человека</a:t>
            </a:r>
            <a:r>
              <a:rPr lang="ru-RU" sz="1600" dirty="0" smtClean="0"/>
              <a:t>. </a:t>
            </a:r>
          </a:p>
          <a:p>
            <a:r>
              <a:rPr lang="ru-RU" sz="1600" dirty="0" smtClean="0">
                <a:solidFill>
                  <a:srgbClr val="002060"/>
                </a:solidFill>
              </a:rPr>
              <a:t>Вспомни, что относится к</a:t>
            </a:r>
            <a:r>
              <a:rPr lang="ru-RU" sz="1600" dirty="0" smtClean="0"/>
              <a:t> </a:t>
            </a:r>
            <a:r>
              <a:rPr lang="ru-RU" sz="1600" b="1" dirty="0" smtClean="0">
                <a:solidFill>
                  <a:srgbClr val="00B050"/>
                </a:solidFill>
              </a:rPr>
              <a:t>внутреннему строению человека.</a:t>
            </a:r>
            <a:r>
              <a:rPr lang="ru-RU" sz="1600" b="1" dirty="0" smtClean="0"/>
              <a:t> </a:t>
            </a:r>
            <a:r>
              <a:rPr lang="ru-RU" dirty="0" smtClean="0"/>
              <a:t/>
            </a:r>
            <a:br>
              <a:rPr lang="ru-RU" dirty="0" smtClean="0"/>
            </a:br>
            <a:endParaRPr lang="ru-RU" dirty="0"/>
          </a:p>
        </p:txBody>
      </p:sp>
      <p:pic>
        <p:nvPicPr>
          <p:cNvPr id="10"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5</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533400" y="13716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3" cstate="print">
            <a:lum bright="-10000" contrast="40000"/>
          </a:blip>
          <a:srcRect/>
          <a:stretch>
            <a:fillRect/>
          </a:stretch>
        </p:blipFill>
        <p:spPr bwMode="auto">
          <a:xfrm>
            <a:off x="914401" y="457200"/>
            <a:ext cx="7772400" cy="756730"/>
          </a:xfrm>
          <a:prstGeom prst="rect">
            <a:avLst/>
          </a:prstGeom>
          <a:noFill/>
          <a:ln w="9525">
            <a:noFill/>
            <a:miter lim="800000"/>
            <a:headEnd/>
            <a:tailEnd/>
          </a:ln>
        </p:spPr>
      </p:pic>
      <p:pic>
        <p:nvPicPr>
          <p:cNvPr id="9217" name="Picture 1"/>
          <p:cNvPicPr>
            <a:picLocks noChangeAspect="1" noChangeArrowheads="1"/>
          </p:cNvPicPr>
          <p:nvPr/>
        </p:nvPicPr>
        <p:blipFill>
          <a:blip r:embed="rId4" cstate="print">
            <a:lum bright="-10000" contrast="30000"/>
          </a:blip>
          <a:srcRect/>
          <a:stretch>
            <a:fillRect/>
          </a:stretch>
        </p:blipFill>
        <p:spPr bwMode="auto">
          <a:xfrm>
            <a:off x="2362200" y="1905000"/>
            <a:ext cx="4748212" cy="4455427"/>
          </a:xfrm>
          <a:prstGeom prst="rect">
            <a:avLst/>
          </a:prstGeom>
          <a:noFill/>
          <a:ln w="9525">
            <a:noFill/>
            <a:miter lim="800000"/>
            <a:headEnd/>
            <a:tailEnd/>
          </a:ln>
        </p:spPr>
      </p:pic>
      <p:pic>
        <p:nvPicPr>
          <p:cNvPr id="10" name="Picture 2" descr="C:\Users\я\Desktop\Загрузки. Черновик\green-home.jpg">
            <a:hlinkClick r:id="rId5" action="ppaction://hlinksldjump"/>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04800" y="3048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838200" y="381000"/>
            <a:ext cx="7924800" cy="1477328"/>
          </a:xfrm>
          <a:prstGeom prst="rect">
            <a:avLst/>
          </a:prstGeom>
        </p:spPr>
        <p:txBody>
          <a:bodyPr wrap="square">
            <a:spAutoFit/>
          </a:bodyPr>
          <a:lstStyle/>
          <a:p>
            <a:pPr algn="just"/>
            <a:r>
              <a:rPr lang="ru-RU" dirty="0" smtClean="0"/>
              <a:t>Умение вычленять из текста описания информацию, представленную в явном виде, сравнивать описанные в тексте объекты, процессы. </a:t>
            </a:r>
          </a:p>
          <a:p>
            <a:pPr algn="just"/>
            <a:r>
              <a:rPr lang="ru-RU" dirty="0" smtClean="0"/>
              <a:t>Вторая часть задания требует сделать вывод на основе проведенного опыта. </a:t>
            </a:r>
          </a:p>
          <a:p>
            <a:pPr algn="just"/>
            <a:r>
              <a:rPr lang="ru-RU" dirty="0" smtClean="0"/>
              <a:t>Третья часть задания проверяет умение проводить аналогии строить рассуждения.</a:t>
            </a:r>
          </a:p>
        </p:txBody>
      </p:sp>
      <p:sp>
        <p:nvSpPr>
          <p:cNvPr id="8" name="Прямоугольник 7"/>
          <p:cNvSpPr/>
          <p:nvPr/>
        </p:nvSpPr>
        <p:spPr>
          <a:xfrm>
            <a:off x="609600" y="1905000"/>
            <a:ext cx="3886200" cy="923330"/>
          </a:xfrm>
          <a:prstGeom prst="rect">
            <a:avLst/>
          </a:prstGeom>
          <a:ln w="28575">
            <a:solidFill>
              <a:srgbClr val="00B050"/>
            </a:solidFill>
          </a:ln>
        </p:spPr>
        <p:txBody>
          <a:bodyPr wrap="square">
            <a:spAutoFit/>
          </a:bodyPr>
          <a:lstStyle/>
          <a:p>
            <a:pPr algn="just"/>
            <a:r>
              <a:rPr lang="ru-RU" b="1" dirty="0" smtClean="0">
                <a:solidFill>
                  <a:srgbClr val="00B050"/>
                </a:solidFill>
              </a:rPr>
              <a:t>Опыт</a:t>
            </a:r>
            <a:r>
              <a:rPr lang="ru-RU" dirty="0" smtClean="0"/>
              <a:t> - совокупность знаний, навыков, умения, вынесенных из жизни, практической деятельности</a:t>
            </a:r>
            <a:endParaRPr lang="ru-RU" dirty="0"/>
          </a:p>
        </p:txBody>
      </p:sp>
      <p:pic>
        <p:nvPicPr>
          <p:cNvPr id="2050" name="Picture 2" descr="C:\Users\я\Desktop\Загрузки. Черновик\050.jpg"/>
          <p:cNvPicPr>
            <a:picLocks noChangeAspect="1" noChangeArrowheads="1"/>
          </p:cNvPicPr>
          <p:nvPr/>
        </p:nvPicPr>
        <p:blipFill>
          <a:blip r:embed="rId3" cstate="print">
            <a:lum bright="-10000" contrast="30000"/>
          </a:blip>
          <a:srcRect l="13333" t="20000" r="7500" b="6316"/>
          <a:stretch>
            <a:fillRect/>
          </a:stretch>
        </p:blipFill>
        <p:spPr bwMode="auto">
          <a:xfrm>
            <a:off x="609600" y="3429000"/>
            <a:ext cx="3820583" cy="2667000"/>
          </a:xfrm>
          <a:prstGeom prst="rect">
            <a:avLst/>
          </a:prstGeom>
          <a:noFill/>
          <a:ln w="28575">
            <a:solidFill>
              <a:srgbClr val="00B050"/>
            </a:solidFill>
          </a:ln>
        </p:spPr>
      </p:pic>
      <p:pic>
        <p:nvPicPr>
          <p:cNvPr id="2051" name="Picture 3" descr="C:\Users\я\Desktop\Загрузки. Черновик\big51009.jpg"/>
          <p:cNvPicPr>
            <a:picLocks noChangeAspect="1" noChangeArrowheads="1"/>
          </p:cNvPicPr>
          <p:nvPr/>
        </p:nvPicPr>
        <p:blipFill>
          <a:blip r:embed="rId4" cstate="print"/>
          <a:srcRect/>
          <a:stretch>
            <a:fillRect/>
          </a:stretch>
        </p:blipFill>
        <p:spPr bwMode="auto">
          <a:xfrm>
            <a:off x="4800600" y="1600200"/>
            <a:ext cx="1752600" cy="1161554"/>
          </a:xfrm>
          <a:prstGeom prst="rect">
            <a:avLst/>
          </a:prstGeom>
          <a:noFill/>
        </p:spPr>
      </p:pic>
      <p:pic>
        <p:nvPicPr>
          <p:cNvPr id="2052" name="Picture 4" descr="C:\Users\я\Desktop\Загрузки. Черновик\1025870418.jpg"/>
          <p:cNvPicPr>
            <a:picLocks noChangeAspect="1" noChangeArrowheads="1"/>
          </p:cNvPicPr>
          <p:nvPr/>
        </p:nvPicPr>
        <p:blipFill>
          <a:blip r:embed="rId5" cstate="print"/>
          <a:srcRect/>
          <a:stretch>
            <a:fillRect/>
          </a:stretch>
        </p:blipFill>
        <p:spPr bwMode="auto">
          <a:xfrm>
            <a:off x="6553200" y="1828800"/>
            <a:ext cx="1826581" cy="1324914"/>
          </a:xfrm>
          <a:prstGeom prst="rect">
            <a:avLst/>
          </a:prstGeom>
          <a:noFill/>
        </p:spPr>
      </p:pic>
      <p:pic>
        <p:nvPicPr>
          <p:cNvPr id="2053" name="Picture 5" descr="C:\Users\я\Desktop\Загрузки. Черновик\40279_1_b.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495800" y="2667000"/>
            <a:ext cx="2286000" cy="2286000"/>
          </a:xfrm>
          <a:prstGeom prst="rect">
            <a:avLst/>
          </a:prstGeom>
          <a:noFill/>
        </p:spPr>
      </p:pic>
      <p:pic>
        <p:nvPicPr>
          <p:cNvPr id="2054" name="Picture 6" descr="C:\Users\я\Desktop\Загрузки. Черновик\IMG_20170909_194245_121.jpg"/>
          <p:cNvPicPr>
            <a:picLocks noChangeAspect="1" noChangeArrowheads="1"/>
          </p:cNvPicPr>
          <p:nvPr/>
        </p:nvPicPr>
        <p:blipFill>
          <a:blip r:embed="rId7" cstate="print"/>
          <a:srcRect/>
          <a:stretch>
            <a:fillRect/>
          </a:stretch>
        </p:blipFill>
        <p:spPr bwMode="auto">
          <a:xfrm>
            <a:off x="6934200" y="3124200"/>
            <a:ext cx="1680620" cy="2133600"/>
          </a:xfrm>
          <a:prstGeom prst="rect">
            <a:avLst/>
          </a:prstGeom>
          <a:noFill/>
          <a:ln w="9525">
            <a:solidFill>
              <a:schemeClr val="tx1"/>
            </a:solidFill>
          </a:ln>
        </p:spPr>
      </p:pic>
      <p:pic>
        <p:nvPicPr>
          <p:cNvPr id="2055" name="Picture 7" descr="C:\Users\я\Desktop\Загрузки. Черновик\1017602665.jpg"/>
          <p:cNvPicPr>
            <a:picLocks noChangeAspect="1" noChangeArrowheads="1"/>
          </p:cNvPicPr>
          <p:nvPr/>
        </p:nvPicPr>
        <p:blipFill>
          <a:blip r:embed="rId8" cstate="print"/>
          <a:srcRect/>
          <a:stretch>
            <a:fillRect/>
          </a:stretch>
        </p:blipFill>
        <p:spPr bwMode="auto">
          <a:xfrm>
            <a:off x="5715000" y="4267200"/>
            <a:ext cx="1332548" cy="1966861"/>
          </a:xfrm>
          <a:prstGeom prst="rect">
            <a:avLst/>
          </a:prstGeom>
          <a:noFill/>
          <a:ln w="9525">
            <a:solidFill>
              <a:schemeClr val="tx1"/>
            </a:solidFill>
          </a:ln>
        </p:spPr>
      </p:pic>
      <p:pic>
        <p:nvPicPr>
          <p:cNvPr id="15" name="Picture 2" descr="C:\Users\я\Desktop\Загрузки. Черновик\right-24823_1280.png">
            <a:hlinkClick r:id="rId9" action="ppaction://hlinksldjump"/>
          </p:cNvPr>
          <p:cNvPicPr>
            <a:picLocks noChangeAspect="1" noChangeArrowheads="1"/>
          </p:cNvPicPr>
          <p:nvPr/>
        </p:nvPicPr>
        <p:blipFill>
          <a:blip r:embed="rId10"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2438400" y="2667000"/>
            <a:ext cx="4419600" cy="3709624"/>
          </a:xfrm>
          <a:prstGeom prst="rect">
            <a:avLst/>
          </a:prstGeom>
          <a:noFill/>
        </p:spPr>
      </p:pic>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7010400" y="2438400"/>
            <a:ext cx="1522223" cy="1277689"/>
          </a:xfrm>
          <a:prstGeom prst="rect">
            <a:avLst/>
          </a:prstGeom>
          <a:noFill/>
        </p:spPr>
      </p:pic>
      <p:sp>
        <p:nvSpPr>
          <p:cNvPr id="10" name="TextBox 9"/>
          <p:cNvSpPr txBox="1"/>
          <p:nvPr/>
        </p:nvSpPr>
        <p:spPr>
          <a:xfrm>
            <a:off x="381000" y="2743200"/>
            <a:ext cx="6400800" cy="923330"/>
          </a:xfrm>
          <a:prstGeom prst="rect">
            <a:avLst/>
          </a:prstGeom>
          <a:noFill/>
        </p:spPr>
        <p:txBody>
          <a:bodyPr wrap="square" rtlCol="0">
            <a:spAutoFit/>
          </a:bodyPr>
          <a:lstStyle/>
          <a:p>
            <a:pPr algn="just"/>
            <a:r>
              <a:rPr lang="ru-RU" dirty="0" smtClean="0"/>
              <a:t>Сравни условия прорастания семян гороха в двух разных стаканах в описанном опыте. Подчеркни в каждой строке одно из выделенных слов.</a:t>
            </a:r>
            <a:endParaRPr lang="ru-RU" dirty="0"/>
          </a:p>
        </p:txBody>
      </p:sp>
      <p:sp>
        <p:nvSpPr>
          <p:cNvPr id="11" name="TextBox 10"/>
          <p:cNvSpPr txBox="1"/>
          <p:nvPr/>
        </p:nvSpPr>
        <p:spPr>
          <a:xfrm>
            <a:off x="990600" y="5715000"/>
            <a:ext cx="6985438" cy="646331"/>
          </a:xfrm>
          <a:prstGeom prst="rect">
            <a:avLst/>
          </a:prstGeom>
          <a:noFill/>
        </p:spPr>
        <p:txBody>
          <a:bodyPr wrap="none" rtlCol="0">
            <a:spAutoFit/>
          </a:bodyPr>
          <a:lstStyle/>
          <a:p>
            <a:r>
              <a:rPr lang="ru-RU" dirty="0" smtClean="0"/>
              <a:t>Температура семян в двух стаканах :                одинаковая / различная</a:t>
            </a:r>
          </a:p>
          <a:p>
            <a:r>
              <a:rPr lang="ru-RU" dirty="0" smtClean="0"/>
              <a:t>Освещённость семян в двух стаканах:              одинаковая / различная</a:t>
            </a:r>
            <a:endParaRPr lang="ru-RU" dirty="0"/>
          </a:p>
        </p:txBody>
      </p:sp>
      <p:sp>
        <p:nvSpPr>
          <p:cNvPr id="13" name="Прямоугольник 12"/>
          <p:cNvSpPr/>
          <p:nvPr/>
        </p:nvSpPr>
        <p:spPr>
          <a:xfrm>
            <a:off x="457200" y="3657600"/>
            <a:ext cx="8229600" cy="923330"/>
          </a:xfrm>
          <a:prstGeom prst="rect">
            <a:avLst/>
          </a:prstGeom>
        </p:spPr>
        <p:txBody>
          <a:bodyPr wrap="square">
            <a:spAutoFit/>
          </a:bodyPr>
          <a:lstStyle/>
          <a:p>
            <a:pPr algn="just"/>
            <a:r>
              <a:rPr lang="ru-RU" dirty="0" smtClean="0"/>
              <a:t/>
            </a:r>
            <a:br>
              <a:rPr lang="ru-RU" dirty="0" smtClean="0"/>
            </a:br>
            <a:r>
              <a:rPr lang="ru-RU" dirty="0" smtClean="0"/>
              <a:t/>
            </a:r>
            <a:br>
              <a:rPr lang="ru-RU" dirty="0" smtClean="0"/>
            </a:br>
            <a:endParaRPr lang="ru-RU" dirty="0"/>
          </a:p>
        </p:txBody>
      </p:sp>
      <p:sp>
        <p:nvSpPr>
          <p:cNvPr id="14" name="Прямоугольник 13"/>
          <p:cNvSpPr/>
          <p:nvPr/>
        </p:nvSpPr>
        <p:spPr>
          <a:xfrm>
            <a:off x="457200" y="3733800"/>
            <a:ext cx="8077200" cy="2062103"/>
          </a:xfrm>
          <a:prstGeom prst="rect">
            <a:avLst/>
          </a:prstGeom>
          <a:ln w="28575">
            <a:solidFill>
              <a:srgbClr val="00B050"/>
            </a:solidFill>
          </a:ln>
        </p:spPr>
        <p:txBody>
          <a:bodyPr wrap="square">
            <a:spAutoFit/>
          </a:bodyPr>
          <a:lstStyle/>
          <a:p>
            <a:pPr algn="just"/>
            <a:r>
              <a:rPr lang="ru-RU" sz="1600" dirty="0" smtClean="0">
                <a:solidFill>
                  <a:srgbClr val="002060"/>
                </a:solidFill>
              </a:rPr>
              <a:t>Вдумчиво прочитай текст и рассмотри рисунок. Вспомни, какие условия необходимы для прорастания растений: </a:t>
            </a:r>
            <a:r>
              <a:rPr lang="ru-RU" sz="1600" b="1" dirty="0" smtClean="0">
                <a:solidFill>
                  <a:srgbClr val="002060"/>
                </a:solidFill>
              </a:rPr>
              <a:t>Вода</a:t>
            </a:r>
            <a:r>
              <a:rPr lang="ru-RU" sz="1600" dirty="0" smtClean="0">
                <a:solidFill>
                  <a:srgbClr val="002060"/>
                </a:solidFill>
              </a:rPr>
              <a:t> необходима семенам для набухания, т.к. при набухании кожура семени разрывается, в результате чего появляется корень и стебель зародыша. Также вода необходима для растворения питательных веществ в семени, потому что зародыш семени может всасывать все необходимые питательные вещества только в жидком виде. </a:t>
            </a:r>
            <a:r>
              <a:rPr lang="ru-RU" sz="1600" b="1" dirty="0" smtClean="0">
                <a:solidFill>
                  <a:srgbClr val="002060"/>
                </a:solidFill>
              </a:rPr>
              <a:t>Воздух</a:t>
            </a:r>
            <a:r>
              <a:rPr lang="ru-RU" sz="1600" dirty="0" smtClean="0">
                <a:solidFill>
                  <a:srgbClr val="002060"/>
                </a:solidFill>
              </a:rPr>
              <a:t> необходим для дыхания семян. Для прорастания также необходимо </a:t>
            </a:r>
            <a:r>
              <a:rPr lang="ru-RU" sz="1600" b="1" dirty="0" smtClean="0">
                <a:solidFill>
                  <a:srgbClr val="002060"/>
                </a:solidFill>
              </a:rPr>
              <a:t>тепло</a:t>
            </a:r>
            <a:r>
              <a:rPr lang="ru-RU" sz="1600" dirty="0" smtClean="0">
                <a:solidFill>
                  <a:srgbClr val="002060"/>
                </a:solidFill>
              </a:rPr>
              <a:t>. Проанализируй текст и рисунок. Сравни условия прорастания семян гороха в двух разных стаканах.</a:t>
            </a:r>
          </a:p>
        </p:txBody>
      </p:sp>
      <p:pic>
        <p:nvPicPr>
          <p:cNvPr id="15"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3657600" y="3429000"/>
            <a:ext cx="2209800" cy="1854812"/>
          </a:xfrm>
          <a:prstGeom prst="rect">
            <a:avLst/>
          </a:prstGeom>
          <a:noFill/>
        </p:spPr>
      </p:pic>
      <p:sp>
        <p:nvSpPr>
          <p:cNvPr id="10" name="TextBox 9"/>
          <p:cNvSpPr txBox="1"/>
          <p:nvPr/>
        </p:nvSpPr>
        <p:spPr>
          <a:xfrm>
            <a:off x="381000" y="2743200"/>
            <a:ext cx="6400800" cy="923330"/>
          </a:xfrm>
          <a:prstGeom prst="rect">
            <a:avLst/>
          </a:prstGeom>
          <a:noFill/>
        </p:spPr>
        <p:txBody>
          <a:bodyPr wrap="square" rtlCol="0">
            <a:spAutoFit/>
          </a:bodyPr>
          <a:lstStyle/>
          <a:p>
            <a:pPr algn="just"/>
            <a:r>
              <a:rPr lang="ru-RU" dirty="0" smtClean="0"/>
              <a:t>Сравни условия прорастания семян гороха в двух разных стаканах в описанном опыте. Подчеркни в каждой строке одно из выделенных слов.</a:t>
            </a:r>
            <a:endParaRPr lang="ru-RU" dirty="0"/>
          </a:p>
        </p:txBody>
      </p:sp>
      <p:sp>
        <p:nvSpPr>
          <p:cNvPr id="11" name="TextBox 10"/>
          <p:cNvSpPr txBox="1"/>
          <p:nvPr/>
        </p:nvSpPr>
        <p:spPr>
          <a:xfrm>
            <a:off x="990600" y="5715000"/>
            <a:ext cx="6985438" cy="646331"/>
          </a:xfrm>
          <a:prstGeom prst="rect">
            <a:avLst/>
          </a:prstGeom>
          <a:noFill/>
        </p:spPr>
        <p:txBody>
          <a:bodyPr wrap="none" rtlCol="0">
            <a:spAutoFit/>
          </a:bodyPr>
          <a:lstStyle/>
          <a:p>
            <a:r>
              <a:rPr lang="ru-RU" dirty="0" smtClean="0"/>
              <a:t>Температура семян в двух стаканах :                </a:t>
            </a:r>
            <a:r>
              <a:rPr lang="ru-RU" u="sng" dirty="0" smtClean="0"/>
              <a:t>одинаковая</a:t>
            </a:r>
            <a:r>
              <a:rPr lang="ru-RU" dirty="0" smtClean="0"/>
              <a:t> / различная</a:t>
            </a:r>
          </a:p>
          <a:p>
            <a:r>
              <a:rPr lang="ru-RU" dirty="0" smtClean="0"/>
              <a:t>Освещённость семян в двух стаканах:              одинаковая / </a:t>
            </a:r>
            <a:r>
              <a:rPr lang="ru-RU" u="sng" dirty="0" smtClean="0"/>
              <a:t>различная</a:t>
            </a:r>
            <a:endParaRPr lang="ru-RU" u="sng" dirty="0"/>
          </a:p>
        </p:txBody>
      </p:sp>
      <p:sp>
        <p:nvSpPr>
          <p:cNvPr id="14" name="Прямоугольник 13"/>
          <p:cNvSpPr/>
          <p:nvPr/>
        </p:nvSpPr>
        <p:spPr>
          <a:xfrm>
            <a:off x="457200" y="38100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5"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6553200" y="2438400"/>
            <a:ext cx="2066925" cy="1734889"/>
          </a:xfrm>
          <a:prstGeom prst="rect">
            <a:avLst/>
          </a:prstGeom>
          <a:noFill/>
        </p:spPr>
      </p:pic>
      <p:sp>
        <p:nvSpPr>
          <p:cNvPr id="10" name="TextBox 9"/>
          <p:cNvSpPr txBox="1"/>
          <p:nvPr/>
        </p:nvSpPr>
        <p:spPr>
          <a:xfrm>
            <a:off x="381000" y="2819400"/>
            <a:ext cx="5791200" cy="923330"/>
          </a:xfrm>
          <a:prstGeom prst="rect">
            <a:avLst/>
          </a:prstGeom>
          <a:noFill/>
        </p:spPr>
        <p:txBody>
          <a:bodyPr wrap="square" rtlCol="0">
            <a:spAutoFit/>
          </a:bodyPr>
          <a:lstStyle/>
          <a:p>
            <a:r>
              <a:rPr lang="ru-RU" dirty="0" smtClean="0"/>
              <a:t>Какие </a:t>
            </a:r>
            <a:r>
              <a:rPr lang="ru-RU" b="1" dirty="0" smtClean="0">
                <a:solidFill>
                  <a:srgbClr val="00B050"/>
                </a:solidFill>
              </a:rPr>
              <a:t>измерения</a:t>
            </a:r>
            <a:r>
              <a:rPr lang="ru-RU" dirty="0" smtClean="0"/>
              <a:t> и сравнения должен провести Артём, чтобы определить влияет ли освещённость на скорость прорастания семян?</a:t>
            </a:r>
            <a:endParaRPr lang="ru-RU" dirty="0"/>
          </a:p>
        </p:txBody>
      </p:sp>
      <p:pic>
        <p:nvPicPr>
          <p:cNvPr id="11" name="Picture 2" descr="C:\Users\я\Desktop\Загрузки. Черновик\022.jpg"/>
          <p:cNvPicPr>
            <a:picLocks noChangeAspect="1" noChangeArrowheads="1"/>
          </p:cNvPicPr>
          <p:nvPr/>
        </p:nvPicPr>
        <p:blipFill>
          <a:blip r:embed="rId4" cstate="print">
            <a:lum bright="-10000" contrast="40000"/>
          </a:blip>
          <a:srcRect l="15833" t="18889" r="11667" b="5556"/>
          <a:stretch>
            <a:fillRect/>
          </a:stretch>
        </p:blipFill>
        <p:spPr bwMode="auto">
          <a:xfrm>
            <a:off x="2590800" y="3505199"/>
            <a:ext cx="3657600" cy="2858814"/>
          </a:xfrm>
          <a:prstGeom prst="rect">
            <a:avLst/>
          </a:prstGeom>
          <a:noFill/>
          <a:ln w="28575">
            <a:solidFill>
              <a:srgbClr val="00B050"/>
            </a:solidFill>
          </a:ln>
        </p:spPr>
      </p:pic>
      <p:pic>
        <p:nvPicPr>
          <p:cNvPr id="13"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Внимательно рассмотри рисунок, на котором изображён автобус на остановке. Крышка фары автобуса может быть изготовлена из пластика. Она отмечена на рисунке стрелкой с соответствующей надписью.</a:t>
            </a:r>
            <a:endParaRPr kumimoji="0" lang="ru-RU" b="0" i="0" u="none" strike="noStrike" cap="none" normalizeH="0" baseline="0" dirty="0" smtClean="0">
              <a:ln>
                <a:noFill/>
              </a:ln>
              <a:solidFill>
                <a:schemeClr val="tx1"/>
              </a:solidFill>
              <a:effectLst/>
              <a:cs typeface="Arial" pitchFamily="34" charset="0"/>
            </a:endParaRPr>
          </a:p>
          <a:p>
            <a:pPr algn="just" eaLnBrk="0" fontAlgn="base" hangingPunct="0">
              <a:spcBef>
                <a:spcPct val="0"/>
              </a:spcBef>
              <a:spcAft>
                <a:spcPct val="0"/>
              </a:spcAft>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Какие предметы или детали среди изображённых на рисунке могут быть сделаны из дерева, а какие – из резины?</a:t>
            </a:r>
            <a:r>
              <a:rPr lang="ru-RU" dirty="0" smtClean="0">
                <a:ea typeface="Times New Roman" pitchFamily="18" charset="0"/>
                <a:cs typeface="Arial" pitchFamily="34" charset="0"/>
              </a:rPr>
              <a:t> Укажи на рисунке стрелкой любой предмет (деталь) из дерева и любой предмет (деталь) из резины. Подпиши название соответствующего материала рядом с каждой стрелкой.</a:t>
            </a:r>
            <a:endParaRPr lang="ru-RU" sz="2400" dirty="0" smtClean="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6" name="Прямоугольник 5"/>
          <p:cNvSpPr/>
          <p:nvPr/>
        </p:nvSpPr>
        <p:spPr>
          <a:xfrm>
            <a:off x="533400" y="2743200"/>
            <a:ext cx="8153400" cy="3139321"/>
          </a:xfrm>
          <a:prstGeom prst="rect">
            <a:avLst/>
          </a:prstGeom>
        </p:spPr>
        <p:txBody>
          <a:bodyPr wrap="square">
            <a:spAutoFit/>
          </a:bodyPr>
          <a:lstStyle/>
          <a:p>
            <a:pPr algn="just"/>
            <a:r>
              <a:rPr lang="ru-RU" dirty="0" smtClean="0">
                <a:solidFill>
                  <a:srgbClr val="002060"/>
                </a:solidFill>
              </a:rPr>
              <a:t>Выполняя первое задание, внимательно рассмотри рисунок. Проанализируй изображенные предметы. Подумай и определи, из чего могут быть сделаны предметы или детали предметов. Вспомни, что делают из дерева, какими свойствами обладают деревянные предметы. Найди на рисунке любой предмет или деталь предмета из дерева, отметь стрелкой, подпиши название материала. Определи, какие предметы, изображенные на рисунке, могут быть сделаны из резины. Вспомни, какими основными свойствами обладают такие предметы. Найди на рисунке любой предмет или деталь предмета из резины, отметь стрелкой, не забудь указать название материала.</a:t>
            </a:r>
            <a:br>
              <a:rPr lang="ru-RU" dirty="0" smtClean="0">
                <a:solidFill>
                  <a:srgbClr val="002060"/>
                </a:solidFill>
              </a:rPr>
            </a:br>
            <a:r>
              <a:rPr lang="ru-RU" dirty="0" smtClean="0"/>
              <a:t/>
            </a:r>
            <a:br>
              <a:rPr lang="ru-RU" dirty="0" smtClean="0"/>
            </a:br>
            <a:endParaRPr lang="ru-RU" dirty="0"/>
          </a:p>
        </p:txBody>
      </p:sp>
      <p:pic>
        <p:nvPicPr>
          <p:cNvPr id="7"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6553200" y="2438400"/>
            <a:ext cx="2066925" cy="1734889"/>
          </a:xfrm>
          <a:prstGeom prst="rect">
            <a:avLst/>
          </a:prstGeom>
          <a:noFill/>
        </p:spPr>
      </p:pic>
      <p:sp>
        <p:nvSpPr>
          <p:cNvPr id="10" name="TextBox 9"/>
          <p:cNvSpPr txBox="1"/>
          <p:nvPr/>
        </p:nvSpPr>
        <p:spPr>
          <a:xfrm>
            <a:off x="381000" y="2819400"/>
            <a:ext cx="5791200" cy="923330"/>
          </a:xfrm>
          <a:prstGeom prst="rect">
            <a:avLst/>
          </a:prstGeom>
          <a:noFill/>
        </p:spPr>
        <p:txBody>
          <a:bodyPr wrap="square" rtlCol="0">
            <a:spAutoFit/>
          </a:bodyPr>
          <a:lstStyle/>
          <a:p>
            <a:r>
              <a:rPr lang="ru-RU" dirty="0" smtClean="0"/>
              <a:t>Какие </a:t>
            </a:r>
            <a:r>
              <a:rPr lang="ru-RU" b="1" dirty="0" smtClean="0">
                <a:solidFill>
                  <a:srgbClr val="00B050"/>
                </a:solidFill>
              </a:rPr>
              <a:t>измерения</a:t>
            </a:r>
            <a:r>
              <a:rPr lang="ru-RU" dirty="0" smtClean="0"/>
              <a:t> и сравнения должен провести Артём, чтобы определить влияет ли освещённость на скорость прорастания семян?</a:t>
            </a:r>
            <a:endParaRPr lang="ru-RU" dirty="0"/>
          </a:p>
        </p:txBody>
      </p:sp>
      <p:sp>
        <p:nvSpPr>
          <p:cNvPr id="11" name="Прямоугольник 10"/>
          <p:cNvSpPr/>
          <p:nvPr/>
        </p:nvSpPr>
        <p:spPr>
          <a:xfrm>
            <a:off x="609600" y="52578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3" name="TextBox 12"/>
          <p:cNvSpPr txBox="1"/>
          <p:nvPr/>
        </p:nvSpPr>
        <p:spPr>
          <a:xfrm>
            <a:off x="2133600" y="5486400"/>
            <a:ext cx="6832127" cy="400110"/>
          </a:xfrm>
          <a:prstGeom prst="rect">
            <a:avLst/>
          </a:prstGeom>
          <a:noFill/>
        </p:spPr>
        <p:txBody>
          <a:bodyPr wrap="none" rtlCol="0">
            <a:spAutoFit/>
          </a:bodyPr>
          <a:lstStyle/>
          <a:p>
            <a:r>
              <a:rPr lang="ru-RU" sz="2000" dirty="0" smtClean="0"/>
              <a:t>Необходимо измерить и сравнить длины ростков в стаканах.</a:t>
            </a:r>
            <a:endParaRPr lang="ru-RU" sz="2000" dirty="0"/>
          </a:p>
        </p:txBody>
      </p:sp>
      <p:pic>
        <p:nvPicPr>
          <p:cNvPr id="14"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6553200" y="2438400"/>
            <a:ext cx="2066925" cy="1734889"/>
          </a:xfrm>
          <a:prstGeom prst="rect">
            <a:avLst/>
          </a:prstGeom>
          <a:noFill/>
        </p:spPr>
      </p:pic>
      <p:sp>
        <p:nvSpPr>
          <p:cNvPr id="10" name="TextBox 9"/>
          <p:cNvSpPr txBox="1"/>
          <p:nvPr/>
        </p:nvSpPr>
        <p:spPr>
          <a:xfrm>
            <a:off x="381000" y="2819400"/>
            <a:ext cx="5791200" cy="923330"/>
          </a:xfrm>
          <a:prstGeom prst="rect">
            <a:avLst/>
          </a:prstGeom>
          <a:noFill/>
        </p:spPr>
        <p:txBody>
          <a:bodyPr wrap="square" rtlCol="0">
            <a:spAutoFit/>
          </a:bodyPr>
          <a:lstStyle/>
          <a:p>
            <a:r>
              <a:rPr lang="ru-RU" dirty="0" smtClean="0"/>
              <a:t>С помощью какого опыта Артём может выяснить, влияет ли наличие почвы в стакане на скорость прорастания семян? Опиши этот опыт.</a:t>
            </a:r>
            <a:endParaRPr lang="ru-RU" dirty="0"/>
          </a:p>
        </p:txBody>
      </p:sp>
      <p:sp>
        <p:nvSpPr>
          <p:cNvPr id="13" name="Прямоугольник 12"/>
          <p:cNvSpPr/>
          <p:nvPr/>
        </p:nvSpPr>
        <p:spPr>
          <a:xfrm>
            <a:off x="609600" y="4343400"/>
            <a:ext cx="8001000" cy="923330"/>
          </a:xfrm>
          <a:prstGeom prst="rect">
            <a:avLst/>
          </a:prstGeom>
          <a:ln w="28575">
            <a:solidFill>
              <a:srgbClr val="00B050"/>
            </a:solidFill>
          </a:ln>
        </p:spPr>
        <p:txBody>
          <a:bodyPr wrap="square">
            <a:spAutoFit/>
          </a:bodyPr>
          <a:lstStyle/>
          <a:p>
            <a:pPr algn="just"/>
            <a:r>
              <a:rPr lang="ru-RU" dirty="0" smtClean="0">
                <a:solidFill>
                  <a:srgbClr val="002060"/>
                </a:solidFill>
              </a:rPr>
              <a:t>Для того, чтобы выполнить задание 6.3, необходимо вспомнить о том, что в почве содержатся минеральные вещества, которые растворяются в воде и питают растения.</a:t>
            </a:r>
          </a:p>
        </p:txBody>
      </p:sp>
      <p:pic>
        <p:nvPicPr>
          <p:cNvPr id="14"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6</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19200" y="381000"/>
            <a:ext cx="7543800" cy="2308324"/>
          </a:xfrm>
          <a:prstGeom prst="rect">
            <a:avLst/>
          </a:prstGeom>
        </p:spPr>
        <p:txBody>
          <a:bodyPr wrap="square">
            <a:spAutoFit/>
          </a:bodyPr>
          <a:lstStyle/>
          <a:p>
            <a:pPr algn="just"/>
            <a:r>
              <a:rPr lang="ru-RU" dirty="0" smtClean="0"/>
              <a:t>Артём проводил наблюдения за прорастанием семян гороха и появившимися ростками. Чтобы выяснить, влияет ли освещённость на скорость прорастания, он взял два стакана, положил в каждый из них несколько одинаковых семян гороха и залил водой из одной бутылки так, чтобы семена были полностью в воде. Оба стакана Артём поставил на стол под лампу дневного освещения, но один из них заслонил от лампы картонной коробкой с вырезанными отверстиями. Затем Артём наблюдал за появляющимися в обоих стаканах ростками.</a:t>
            </a:r>
            <a:endParaRPr lang="ru-RU" dirty="0"/>
          </a:p>
        </p:txBody>
      </p:sp>
      <p:pic>
        <p:nvPicPr>
          <p:cNvPr id="1026" name="Picture 2" descr="C:\Users\я\Desktop\Загрузки. Черновик\get_file.png"/>
          <p:cNvPicPr>
            <a:picLocks noChangeAspect="1" noChangeArrowheads="1"/>
          </p:cNvPicPr>
          <p:nvPr/>
        </p:nvPicPr>
        <p:blipFill>
          <a:blip r:embed="rId3" cstate="print"/>
          <a:srcRect/>
          <a:stretch>
            <a:fillRect/>
          </a:stretch>
        </p:blipFill>
        <p:spPr bwMode="auto">
          <a:xfrm>
            <a:off x="6705600" y="2438400"/>
            <a:ext cx="1914525" cy="1606971"/>
          </a:xfrm>
          <a:prstGeom prst="rect">
            <a:avLst/>
          </a:prstGeom>
          <a:noFill/>
        </p:spPr>
      </p:pic>
      <p:sp>
        <p:nvSpPr>
          <p:cNvPr id="10" name="TextBox 9"/>
          <p:cNvSpPr txBox="1"/>
          <p:nvPr/>
        </p:nvSpPr>
        <p:spPr>
          <a:xfrm>
            <a:off x="381000" y="2819400"/>
            <a:ext cx="5791200" cy="923330"/>
          </a:xfrm>
          <a:prstGeom prst="rect">
            <a:avLst/>
          </a:prstGeom>
          <a:noFill/>
        </p:spPr>
        <p:txBody>
          <a:bodyPr wrap="square" rtlCol="0">
            <a:spAutoFit/>
          </a:bodyPr>
          <a:lstStyle/>
          <a:p>
            <a:pPr algn="just"/>
            <a:r>
              <a:rPr lang="ru-RU" dirty="0" smtClean="0"/>
              <a:t>С помощью какого опыта Артём может </a:t>
            </a:r>
            <a:r>
              <a:rPr lang="ru-RU" b="1" dirty="0" smtClean="0">
                <a:solidFill>
                  <a:srgbClr val="00B050"/>
                </a:solidFill>
              </a:rPr>
              <a:t>выяснить, влияет ли наличие почвы в стакане на скорость прорастания семян</a:t>
            </a:r>
            <a:r>
              <a:rPr lang="ru-RU" dirty="0" smtClean="0"/>
              <a:t>? Опиши этот опыт.</a:t>
            </a:r>
            <a:endParaRPr lang="ru-RU" dirty="0"/>
          </a:p>
        </p:txBody>
      </p:sp>
      <p:sp>
        <p:nvSpPr>
          <p:cNvPr id="11" name="Прямоугольник 10"/>
          <p:cNvSpPr/>
          <p:nvPr/>
        </p:nvSpPr>
        <p:spPr>
          <a:xfrm>
            <a:off x="457200" y="41910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3" name="TextBox 12"/>
          <p:cNvSpPr txBox="1"/>
          <p:nvPr/>
        </p:nvSpPr>
        <p:spPr>
          <a:xfrm>
            <a:off x="2133600" y="4038600"/>
            <a:ext cx="6477000" cy="2031325"/>
          </a:xfrm>
          <a:prstGeom prst="rect">
            <a:avLst/>
          </a:prstGeom>
          <a:noFill/>
        </p:spPr>
        <p:txBody>
          <a:bodyPr wrap="square" rtlCol="0">
            <a:spAutoFit/>
          </a:bodyPr>
          <a:lstStyle/>
          <a:p>
            <a:pPr algn="just"/>
            <a:r>
              <a:rPr lang="ru-RU" dirty="0" smtClean="0"/>
              <a:t>Чтобы </a:t>
            </a:r>
            <a:r>
              <a:rPr lang="ru-RU" b="1" dirty="0" smtClean="0">
                <a:solidFill>
                  <a:srgbClr val="00B050"/>
                </a:solidFill>
              </a:rPr>
              <a:t>выяснить, влияет ли наличие почвы на скорость прорастания семян </a:t>
            </a:r>
            <a:r>
              <a:rPr lang="ru-RU" dirty="0" smtClean="0"/>
              <a:t>надо в один стакан насыпать немного семян и залить их водой, в другой стакан насыпать немного семян, земли и полить их водой. Стаканы поставить рядом, чтобы была одинаковая освещённость и одинаковая температура. Каждый день наблюдать в каком стакане семена дадут ростки.</a:t>
            </a:r>
            <a:endParaRPr lang="ru-RU" dirty="0"/>
          </a:p>
        </p:txBody>
      </p:sp>
      <p:pic>
        <p:nvPicPr>
          <p:cNvPr id="14" name="Picture 2" descr="C:\Users\я\Desktop\Загрузки. Черновик\green-home.jpg">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048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7</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1143000" y="381000"/>
            <a:ext cx="7620001" cy="646331"/>
          </a:xfrm>
          <a:prstGeom prst="rect">
            <a:avLst/>
          </a:prstGeom>
          <a:noFill/>
        </p:spPr>
        <p:txBody>
          <a:bodyPr wrap="square" rtlCol="0">
            <a:spAutoFit/>
          </a:bodyPr>
          <a:lstStyle/>
          <a:p>
            <a:pPr algn="just"/>
            <a:r>
              <a:rPr lang="ru-RU" dirty="0" smtClean="0"/>
              <a:t>Способность на основе приведённых знаково-символических изменений формулировать правила поведения.</a:t>
            </a:r>
            <a:endParaRPr lang="ru-RU" dirty="0"/>
          </a:p>
        </p:txBody>
      </p:sp>
      <p:sp>
        <p:nvSpPr>
          <p:cNvPr id="7" name="Прямоугольник 6"/>
          <p:cNvSpPr/>
          <p:nvPr/>
        </p:nvSpPr>
        <p:spPr>
          <a:xfrm>
            <a:off x="609600" y="1066800"/>
            <a:ext cx="7924800" cy="1200329"/>
          </a:xfrm>
          <a:prstGeom prst="rect">
            <a:avLst/>
          </a:prstGeom>
          <a:ln w="28575">
            <a:solidFill>
              <a:srgbClr val="00B050"/>
            </a:solidFill>
          </a:ln>
        </p:spPr>
        <p:txBody>
          <a:bodyPr wrap="square">
            <a:spAutoFit/>
          </a:bodyPr>
          <a:lstStyle/>
          <a:p>
            <a:pPr algn="just"/>
            <a:r>
              <a:rPr lang="ru-RU" dirty="0" smtClean="0"/>
              <a:t>Существуют правила и нормы этикета, принятые в обществе, придерживаться которых необходимо всем, как взрослым, так и детям. Зная, какие бывают нормы общественного этикета, можно избежать множества неприятных ситуаций.</a:t>
            </a:r>
            <a:endParaRPr lang="ru-RU" dirty="0"/>
          </a:p>
        </p:txBody>
      </p:sp>
      <p:pic>
        <p:nvPicPr>
          <p:cNvPr id="6145" name="Picture 1" descr="D:\Рабочий стол\1014331010.jpg"/>
          <p:cNvPicPr>
            <a:picLocks noChangeAspect="1" noChangeArrowheads="1"/>
          </p:cNvPicPr>
          <p:nvPr/>
        </p:nvPicPr>
        <p:blipFill>
          <a:blip r:embed="rId3" cstate="print">
            <a:lum contrast="10000"/>
          </a:blip>
          <a:srcRect b="6156"/>
          <a:stretch>
            <a:fillRect/>
          </a:stretch>
        </p:blipFill>
        <p:spPr bwMode="auto">
          <a:xfrm>
            <a:off x="1905000" y="2362200"/>
            <a:ext cx="5486400" cy="3810000"/>
          </a:xfrm>
          <a:prstGeom prst="rect">
            <a:avLst/>
          </a:prstGeom>
          <a:noFill/>
          <a:ln w="28575">
            <a:solidFill>
              <a:srgbClr val="00B050"/>
            </a:solidFill>
          </a:ln>
        </p:spPr>
      </p:pic>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048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7</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1143000" y="381000"/>
            <a:ext cx="7620001" cy="646331"/>
          </a:xfrm>
          <a:prstGeom prst="rect">
            <a:avLst/>
          </a:prstGeom>
          <a:noFill/>
        </p:spPr>
        <p:txBody>
          <a:bodyPr wrap="square" rtlCol="0">
            <a:spAutoFit/>
          </a:bodyPr>
          <a:lstStyle/>
          <a:p>
            <a:pPr algn="just"/>
            <a:r>
              <a:rPr lang="ru-RU" dirty="0" smtClean="0"/>
              <a:t>Способность на основе приведённых знаково-символических изменений формулировать правила поведения.</a:t>
            </a:r>
            <a:endParaRPr lang="ru-RU" dirty="0"/>
          </a:p>
        </p:txBody>
      </p:sp>
      <p:sp>
        <p:nvSpPr>
          <p:cNvPr id="7" name="Прямоугольник 6"/>
          <p:cNvSpPr/>
          <p:nvPr/>
        </p:nvSpPr>
        <p:spPr>
          <a:xfrm>
            <a:off x="609600" y="1066800"/>
            <a:ext cx="7924800" cy="1200329"/>
          </a:xfrm>
          <a:prstGeom prst="rect">
            <a:avLst/>
          </a:prstGeom>
          <a:ln w="28575">
            <a:solidFill>
              <a:srgbClr val="00B050"/>
            </a:solidFill>
          </a:ln>
        </p:spPr>
        <p:txBody>
          <a:bodyPr wrap="square">
            <a:spAutoFit/>
          </a:bodyPr>
          <a:lstStyle/>
          <a:p>
            <a:pPr algn="just"/>
            <a:r>
              <a:rPr lang="ru-RU" dirty="0" smtClean="0"/>
              <a:t>Существуют правила и нормы этикета, принятые в обществе, придерживаться которых необходимо всем, как взрослым, так и детям. Зная, какие бывают нормы общественного этикета, можно избежать множества неприятных ситуаций.</a:t>
            </a:r>
            <a:endParaRPr lang="ru-RU" dirty="0"/>
          </a:p>
        </p:txBody>
      </p:sp>
      <p:pic>
        <p:nvPicPr>
          <p:cNvPr id="10" name="Picture 2" descr="C:\Users\я\Desktop\Загрузки. Черновик\tabl_2znak500.jpg"/>
          <p:cNvPicPr>
            <a:picLocks noChangeAspect="1" noChangeArrowheads="1"/>
          </p:cNvPicPr>
          <p:nvPr/>
        </p:nvPicPr>
        <p:blipFill>
          <a:blip r:embed="rId3" cstate="print"/>
          <a:srcRect/>
          <a:stretch>
            <a:fillRect/>
          </a:stretch>
        </p:blipFill>
        <p:spPr bwMode="auto">
          <a:xfrm>
            <a:off x="533400" y="2438400"/>
            <a:ext cx="3594340" cy="3429000"/>
          </a:xfrm>
          <a:prstGeom prst="rect">
            <a:avLst/>
          </a:prstGeom>
          <a:noFill/>
          <a:ln w="28575">
            <a:solidFill>
              <a:srgbClr val="FF0000"/>
            </a:solidFill>
          </a:ln>
        </p:spPr>
      </p:pic>
      <p:sp>
        <p:nvSpPr>
          <p:cNvPr id="11" name="TextBox 10"/>
          <p:cNvSpPr txBox="1"/>
          <p:nvPr/>
        </p:nvSpPr>
        <p:spPr>
          <a:xfrm>
            <a:off x="4267200" y="2286000"/>
            <a:ext cx="4343400" cy="523220"/>
          </a:xfrm>
          <a:prstGeom prst="rect">
            <a:avLst/>
          </a:prstGeom>
          <a:noFill/>
        </p:spPr>
        <p:txBody>
          <a:bodyPr wrap="square" rtlCol="0">
            <a:spAutoFit/>
          </a:bodyPr>
          <a:lstStyle/>
          <a:p>
            <a:pPr algn="ctr"/>
            <a:r>
              <a:rPr lang="ru-RU" sz="2800" b="1" dirty="0" smtClean="0">
                <a:solidFill>
                  <a:srgbClr val="FF0000"/>
                </a:solidFill>
              </a:rPr>
              <a:t>Запрещающие знаки!</a:t>
            </a:r>
            <a:endParaRPr lang="ru-RU" sz="2800" b="1" dirty="0">
              <a:solidFill>
                <a:srgbClr val="FF0000"/>
              </a:solidFill>
            </a:endParaRPr>
          </a:p>
        </p:txBody>
      </p:sp>
      <p:sp>
        <p:nvSpPr>
          <p:cNvPr id="13" name="TextBox 12"/>
          <p:cNvSpPr txBox="1"/>
          <p:nvPr/>
        </p:nvSpPr>
        <p:spPr>
          <a:xfrm>
            <a:off x="4495800" y="2667000"/>
            <a:ext cx="2590800" cy="369332"/>
          </a:xfrm>
          <a:prstGeom prst="rect">
            <a:avLst/>
          </a:prstGeom>
          <a:noFill/>
        </p:spPr>
        <p:txBody>
          <a:bodyPr wrap="square" rtlCol="0">
            <a:spAutoFit/>
          </a:bodyPr>
          <a:lstStyle/>
          <a:p>
            <a:r>
              <a:rPr lang="ru-RU" b="1" dirty="0" smtClean="0"/>
              <a:t>Запрещается … !</a:t>
            </a:r>
            <a:endParaRPr lang="ru-RU" b="1" dirty="0"/>
          </a:p>
        </p:txBody>
      </p:sp>
      <p:pic>
        <p:nvPicPr>
          <p:cNvPr id="69637" name="Picture 5" descr="D:\Рабочий стол\stopzn_sm000521.jpg"/>
          <p:cNvPicPr>
            <a:picLocks noChangeAspect="1" noChangeArrowheads="1"/>
          </p:cNvPicPr>
          <p:nvPr/>
        </p:nvPicPr>
        <p:blipFill>
          <a:blip r:embed="rId4" cstate="print"/>
          <a:srcRect l="7273" t="24753" r="9091" b="24194"/>
          <a:stretch>
            <a:fillRect/>
          </a:stretch>
        </p:blipFill>
        <p:spPr bwMode="auto">
          <a:xfrm>
            <a:off x="4419600" y="3048000"/>
            <a:ext cx="4142509" cy="2971800"/>
          </a:xfrm>
          <a:prstGeom prst="rect">
            <a:avLst/>
          </a:prstGeom>
          <a:noFill/>
          <a:ln w="28575">
            <a:solidFill>
              <a:srgbClr val="FF0000"/>
            </a:solidFill>
          </a:ln>
        </p:spPr>
      </p:pic>
      <p:pic>
        <p:nvPicPr>
          <p:cNvPr id="14"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048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7</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1143000" y="381000"/>
            <a:ext cx="7620001" cy="646331"/>
          </a:xfrm>
          <a:prstGeom prst="rect">
            <a:avLst/>
          </a:prstGeom>
          <a:noFill/>
        </p:spPr>
        <p:txBody>
          <a:bodyPr wrap="square" rtlCol="0">
            <a:spAutoFit/>
          </a:bodyPr>
          <a:lstStyle/>
          <a:p>
            <a:pPr algn="just"/>
            <a:r>
              <a:rPr lang="ru-RU" dirty="0" smtClean="0"/>
              <a:t>Способность на основе приведённых знаково-символических изменений формулировать правила поведения.</a:t>
            </a:r>
            <a:endParaRPr lang="ru-RU" dirty="0"/>
          </a:p>
        </p:txBody>
      </p:sp>
      <p:sp>
        <p:nvSpPr>
          <p:cNvPr id="7" name="Прямоугольник 6"/>
          <p:cNvSpPr/>
          <p:nvPr/>
        </p:nvSpPr>
        <p:spPr>
          <a:xfrm>
            <a:off x="609600" y="1066800"/>
            <a:ext cx="7924800" cy="1200329"/>
          </a:xfrm>
          <a:prstGeom prst="rect">
            <a:avLst/>
          </a:prstGeom>
          <a:ln w="28575">
            <a:solidFill>
              <a:srgbClr val="00B050"/>
            </a:solidFill>
          </a:ln>
        </p:spPr>
        <p:txBody>
          <a:bodyPr wrap="square">
            <a:spAutoFit/>
          </a:bodyPr>
          <a:lstStyle/>
          <a:p>
            <a:pPr algn="just"/>
            <a:r>
              <a:rPr lang="ru-RU" dirty="0" smtClean="0"/>
              <a:t>Существуют правила и нормы этикета, принятые в обществе, придерживаться которых необходимо всем, как взрослым, так и детям. Зная, какие бывают нормы общественного этикета, можно избежать множества неприятных ситуаций.</a:t>
            </a:r>
            <a:endParaRPr lang="ru-RU" dirty="0"/>
          </a:p>
        </p:txBody>
      </p:sp>
      <p:pic>
        <p:nvPicPr>
          <p:cNvPr id="11" name="Picture 2" descr="C:\Users\я\Desktop\Загрузки. Черновик\фото в конец.jpg"/>
          <p:cNvPicPr>
            <a:picLocks noChangeAspect="1" noChangeArrowheads="1"/>
          </p:cNvPicPr>
          <p:nvPr/>
        </p:nvPicPr>
        <p:blipFill>
          <a:blip r:embed="rId3" cstate="print"/>
          <a:srcRect r="48333"/>
          <a:stretch>
            <a:fillRect/>
          </a:stretch>
        </p:blipFill>
        <p:spPr bwMode="auto">
          <a:xfrm>
            <a:off x="457200" y="2514600"/>
            <a:ext cx="3801343" cy="3950967"/>
          </a:xfrm>
          <a:prstGeom prst="rect">
            <a:avLst/>
          </a:prstGeom>
          <a:noFill/>
          <a:ln w="28575">
            <a:solidFill>
              <a:srgbClr val="00B050"/>
            </a:solidFill>
          </a:ln>
        </p:spPr>
      </p:pic>
      <p:sp>
        <p:nvSpPr>
          <p:cNvPr id="13" name="TextBox 12"/>
          <p:cNvSpPr txBox="1"/>
          <p:nvPr/>
        </p:nvSpPr>
        <p:spPr>
          <a:xfrm>
            <a:off x="4343400" y="2514600"/>
            <a:ext cx="4343401" cy="461665"/>
          </a:xfrm>
          <a:prstGeom prst="rect">
            <a:avLst/>
          </a:prstGeom>
          <a:noFill/>
        </p:spPr>
        <p:txBody>
          <a:bodyPr wrap="square" rtlCol="0">
            <a:spAutoFit/>
          </a:bodyPr>
          <a:lstStyle/>
          <a:p>
            <a:pPr algn="ctr"/>
            <a:r>
              <a:rPr lang="ru-RU" sz="2400" b="1" dirty="0" smtClean="0">
                <a:solidFill>
                  <a:srgbClr val="00B050"/>
                </a:solidFill>
              </a:rPr>
              <a:t>Символы по уходу за одеждой</a:t>
            </a:r>
            <a:endParaRPr lang="ru-RU" sz="2400" b="1" dirty="0">
              <a:solidFill>
                <a:srgbClr val="00B050"/>
              </a:solidFill>
            </a:endParaRPr>
          </a:p>
        </p:txBody>
      </p:sp>
      <p:pic>
        <p:nvPicPr>
          <p:cNvPr id="70659" name="Picture 3" descr="D:\Рабочий стол\983667-1560976812.jpg"/>
          <p:cNvPicPr>
            <a:picLocks noChangeAspect="1" noChangeArrowheads="1"/>
          </p:cNvPicPr>
          <p:nvPr/>
        </p:nvPicPr>
        <p:blipFill>
          <a:blip r:embed="rId4" cstate="print"/>
          <a:srcRect/>
          <a:stretch>
            <a:fillRect/>
          </a:stretch>
        </p:blipFill>
        <p:spPr bwMode="auto">
          <a:xfrm>
            <a:off x="4495800" y="3352800"/>
            <a:ext cx="4191000" cy="2791272"/>
          </a:xfrm>
          <a:prstGeom prst="rect">
            <a:avLst/>
          </a:prstGeom>
          <a:noFill/>
        </p:spPr>
      </p:pic>
      <p:pic>
        <p:nvPicPr>
          <p:cNvPr id="14"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7</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49" name="Rectangle 1"/>
          <p:cNvSpPr>
            <a:spLocks noChangeArrowheads="1"/>
          </p:cNvSpPr>
          <p:nvPr/>
        </p:nvSpPr>
        <p:spPr bwMode="auto">
          <a:xfrm>
            <a:off x="1066800" y="381000"/>
            <a:ext cx="76962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Внимательно рассмотри знаки, которые можно встретить соответственно на </a:t>
            </a:r>
            <a:r>
              <a:rPr kumimoji="0" lang="ru-RU" b="1" i="0" u="none" strike="noStrike" cap="none" normalizeH="0" baseline="0" dirty="0" smtClean="0">
                <a:ln>
                  <a:noFill/>
                </a:ln>
                <a:solidFill>
                  <a:schemeClr val="tx1"/>
                </a:solidFill>
                <a:effectLst/>
                <a:ea typeface="Times New Roman" pitchFamily="18" charset="0"/>
                <a:cs typeface="Arial" pitchFamily="34" charset="0"/>
              </a:rPr>
              <a:t>улице</a:t>
            </a:r>
            <a:r>
              <a:rPr kumimoji="0" lang="ru-RU" b="0" i="0" u="none" strike="noStrike" cap="none" normalizeH="0" baseline="0" dirty="0" smtClean="0">
                <a:ln>
                  <a:noFill/>
                </a:ln>
                <a:solidFill>
                  <a:schemeClr val="tx1"/>
                </a:solidFill>
                <a:effectLst/>
                <a:ea typeface="Times New Roman" pitchFamily="18" charset="0"/>
                <a:cs typeface="Arial" pitchFamily="34" charset="0"/>
              </a:rPr>
              <a:t>, в </a:t>
            </a:r>
            <a:r>
              <a:rPr kumimoji="0" lang="ru-RU" b="1" i="0" u="none" strike="noStrike" cap="none" normalizeH="0" baseline="0" dirty="0" smtClean="0">
                <a:ln>
                  <a:noFill/>
                </a:ln>
                <a:solidFill>
                  <a:schemeClr val="tx1"/>
                </a:solidFill>
                <a:effectLst/>
                <a:ea typeface="Times New Roman" pitchFamily="18" charset="0"/>
                <a:cs typeface="Arial" pitchFamily="34" charset="0"/>
              </a:rPr>
              <a:t>музее</a:t>
            </a:r>
            <a:r>
              <a:rPr kumimoji="0" lang="ru-RU" b="0" i="0" u="none" strike="noStrike" cap="none" normalizeH="0" baseline="0" dirty="0" smtClean="0">
                <a:ln>
                  <a:noFill/>
                </a:ln>
                <a:solidFill>
                  <a:schemeClr val="tx1"/>
                </a:solidFill>
                <a:effectLst/>
                <a:ea typeface="Times New Roman" pitchFamily="18" charset="0"/>
                <a:cs typeface="Arial" pitchFamily="34" charset="0"/>
              </a:rPr>
              <a:t> и на </a:t>
            </a:r>
            <a:r>
              <a:rPr kumimoji="0" lang="ru-RU" b="1" i="0" u="none" strike="noStrike" cap="none" normalizeH="0" baseline="0" dirty="0" smtClean="0">
                <a:ln>
                  <a:noFill/>
                </a:ln>
                <a:solidFill>
                  <a:schemeClr val="tx1"/>
                </a:solidFill>
                <a:effectLst/>
                <a:ea typeface="Times New Roman" pitchFamily="18" charset="0"/>
                <a:cs typeface="Arial" pitchFamily="34" charset="0"/>
              </a:rPr>
              <a:t>этикетке одежды</a:t>
            </a:r>
            <a:r>
              <a:rPr kumimoji="0" lang="ru-RU" b="0" i="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i="0" u="none" strike="noStrike" cap="none" normalizeH="0" baseline="0" dirty="0" smtClean="0">
                <a:ln>
                  <a:noFill/>
                </a:ln>
                <a:solidFill>
                  <a:schemeClr val="tx1"/>
                </a:solidFill>
                <a:effectLst/>
                <a:ea typeface="Times New Roman" pitchFamily="18" charset="0"/>
                <a:cs typeface="Arial" pitchFamily="34" charset="0"/>
              </a:rPr>
              <a:t>Как ты думаешь, какое правило отражает каждый из этих знаков? Напиши эти правила.</a:t>
            </a:r>
            <a:endParaRPr kumimoji="0" lang="ru-RU" b="0" i="0" u="none" strike="noStrike" cap="none" normalizeH="0" baseline="0" dirty="0" smtClean="0">
              <a:ln>
                <a:noFill/>
              </a:ln>
              <a:solidFill>
                <a:schemeClr val="tx1"/>
              </a:solidFill>
              <a:effectLst/>
              <a:cs typeface="Arial" pitchFamily="34" charset="0"/>
            </a:endParaRPr>
          </a:p>
        </p:txBody>
      </p:sp>
      <p:pic>
        <p:nvPicPr>
          <p:cNvPr id="71682" name="Picture 2" descr="D:\Рабочий стол\b6d8eb50a553aecfddef14d31dc7042a.png"/>
          <p:cNvPicPr>
            <a:picLocks noChangeAspect="1" noChangeArrowheads="1"/>
          </p:cNvPicPr>
          <p:nvPr/>
        </p:nvPicPr>
        <p:blipFill>
          <a:blip r:embed="rId3" cstate="print">
            <a:lum bright="-10000" contrast="30000"/>
          </a:blip>
          <a:srcRect t="5203" b="63576"/>
          <a:stretch>
            <a:fillRect/>
          </a:stretch>
        </p:blipFill>
        <p:spPr bwMode="auto">
          <a:xfrm>
            <a:off x="1219200" y="1371600"/>
            <a:ext cx="6714501" cy="2209800"/>
          </a:xfrm>
          <a:prstGeom prst="rect">
            <a:avLst/>
          </a:prstGeom>
          <a:noFill/>
        </p:spPr>
      </p:pic>
      <p:pic>
        <p:nvPicPr>
          <p:cNvPr id="71683" name="Picture 73"/>
          <p:cNvPicPr>
            <a:picLocks noChangeAspect="1" noChangeArrowheads="1"/>
          </p:cNvPicPr>
          <p:nvPr/>
        </p:nvPicPr>
        <p:blipFill>
          <a:blip r:embed="rId4" cstate="print"/>
          <a:srcRect/>
          <a:stretch>
            <a:fillRect/>
          </a:stretch>
        </p:blipFill>
        <p:spPr bwMode="auto">
          <a:xfrm>
            <a:off x="-136525" y="471488"/>
            <a:ext cx="361950" cy="361950"/>
          </a:xfrm>
          <a:prstGeom prst="rect">
            <a:avLst/>
          </a:prstGeom>
          <a:noFill/>
        </p:spPr>
      </p:pic>
      <p:sp>
        <p:nvSpPr>
          <p:cNvPr id="13" name="TextBox 12"/>
          <p:cNvSpPr txBox="1"/>
          <p:nvPr/>
        </p:nvSpPr>
        <p:spPr>
          <a:xfrm>
            <a:off x="1066800" y="3657600"/>
            <a:ext cx="6861174" cy="923330"/>
          </a:xfrm>
          <a:prstGeom prst="rect">
            <a:avLst/>
          </a:prstGeom>
          <a:noFill/>
        </p:spPr>
        <p:txBody>
          <a:bodyPr wrap="none" rtlCol="0">
            <a:spAutoFit/>
          </a:bodyPr>
          <a:lstStyle/>
          <a:p>
            <a:r>
              <a:rPr lang="ru-RU" dirty="0" smtClean="0"/>
              <a:t>Правило 1: ________________________________________________</a:t>
            </a:r>
          </a:p>
          <a:p>
            <a:r>
              <a:rPr lang="ru-RU" dirty="0" smtClean="0"/>
              <a:t>Правило 2: ________________________________________________</a:t>
            </a:r>
          </a:p>
          <a:p>
            <a:r>
              <a:rPr lang="ru-RU" dirty="0" smtClean="0"/>
              <a:t>Правило 3: ________________________________________________</a:t>
            </a:r>
            <a:endParaRPr lang="ru-RU" dirty="0"/>
          </a:p>
        </p:txBody>
      </p:sp>
      <p:pic>
        <p:nvPicPr>
          <p:cNvPr id="10"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7</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49" name="Rectangle 1"/>
          <p:cNvSpPr>
            <a:spLocks noChangeArrowheads="1"/>
          </p:cNvSpPr>
          <p:nvPr/>
        </p:nvSpPr>
        <p:spPr bwMode="auto">
          <a:xfrm>
            <a:off x="1066800" y="381000"/>
            <a:ext cx="76962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Внимательно рассмотри знаки, которые можно встретить соответственно на </a:t>
            </a:r>
            <a:r>
              <a:rPr kumimoji="0" lang="ru-RU" b="1" i="0" u="none" strike="noStrike" cap="none" normalizeH="0" baseline="0" dirty="0" smtClean="0">
                <a:ln>
                  <a:noFill/>
                </a:ln>
                <a:solidFill>
                  <a:schemeClr val="tx1"/>
                </a:solidFill>
                <a:effectLst/>
                <a:ea typeface="Times New Roman" pitchFamily="18" charset="0"/>
                <a:cs typeface="Arial" pitchFamily="34" charset="0"/>
              </a:rPr>
              <a:t>улице</a:t>
            </a:r>
            <a:r>
              <a:rPr kumimoji="0" lang="ru-RU" b="0" i="0" u="none" strike="noStrike" cap="none" normalizeH="0" baseline="0" dirty="0" smtClean="0">
                <a:ln>
                  <a:noFill/>
                </a:ln>
                <a:solidFill>
                  <a:schemeClr val="tx1"/>
                </a:solidFill>
                <a:effectLst/>
                <a:ea typeface="Times New Roman" pitchFamily="18" charset="0"/>
                <a:cs typeface="Arial" pitchFamily="34" charset="0"/>
              </a:rPr>
              <a:t>, в </a:t>
            </a:r>
            <a:r>
              <a:rPr kumimoji="0" lang="ru-RU" b="1" i="0" u="none" strike="noStrike" cap="none" normalizeH="0" baseline="0" dirty="0" smtClean="0">
                <a:ln>
                  <a:noFill/>
                </a:ln>
                <a:solidFill>
                  <a:schemeClr val="tx1"/>
                </a:solidFill>
                <a:effectLst/>
                <a:ea typeface="Times New Roman" pitchFamily="18" charset="0"/>
                <a:cs typeface="Arial" pitchFamily="34" charset="0"/>
              </a:rPr>
              <a:t>музее</a:t>
            </a:r>
            <a:r>
              <a:rPr kumimoji="0" lang="ru-RU" b="0" i="0" u="none" strike="noStrike" cap="none" normalizeH="0" baseline="0" dirty="0" smtClean="0">
                <a:ln>
                  <a:noFill/>
                </a:ln>
                <a:solidFill>
                  <a:schemeClr val="tx1"/>
                </a:solidFill>
                <a:effectLst/>
                <a:ea typeface="Times New Roman" pitchFamily="18" charset="0"/>
                <a:cs typeface="Arial" pitchFamily="34" charset="0"/>
              </a:rPr>
              <a:t> и на </a:t>
            </a:r>
            <a:r>
              <a:rPr kumimoji="0" lang="ru-RU" b="1" i="0" u="none" strike="noStrike" cap="none" normalizeH="0" baseline="0" dirty="0" smtClean="0">
                <a:ln>
                  <a:noFill/>
                </a:ln>
                <a:solidFill>
                  <a:schemeClr val="tx1"/>
                </a:solidFill>
                <a:effectLst/>
                <a:ea typeface="Times New Roman" pitchFamily="18" charset="0"/>
                <a:cs typeface="Arial" pitchFamily="34" charset="0"/>
              </a:rPr>
              <a:t>этикетке одежды</a:t>
            </a:r>
            <a:r>
              <a:rPr kumimoji="0" lang="ru-RU" b="0" i="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i="0" u="none" strike="noStrike" cap="none" normalizeH="0" baseline="0" dirty="0" smtClean="0">
                <a:ln>
                  <a:noFill/>
                </a:ln>
                <a:solidFill>
                  <a:schemeClr val="tx1"/>
                </a:solidFill>
                <a:effectLst/>
                <a:ea typeface="Times New Roman" pitchFamily="18" charset="0"/>
                <a:cs typeface="Arial" pitchFamily="34" charset="0"/>
              </a:rPr>
              <a:t>Как ты думаешь, какое правило отражает каждый из этих знаков? Напиши эти правила.</a:t>
            </a:r>
            <a:endParaRPr kumimoji="0" lang="ru-RU" b="0" i="0" u="none" strike="noStrike" cap="none" normalizeH="0" baseline="0" dirty="0" smtClean="0">
              <a:ln>
                <a:noFill/>
              </a:ln>
              <a:solidFill>
                <a:schemeClr val="tx1"/>
              </a:solidFill>
              <a:effectLst/>
              <a:cs typeface="Arial" pitchFamily="34" charset="0"/>
            </a:endParaRPr>
          </a:p>
        </p:txBody>
      </p:sp>
      <p:pic>
        <p:nvPicPr>
          <p:cNvPr id="71682" name="Picture 2" descr="D:\Рабочий стол\b6d8eb50a553aecfddef14d31dc7042a.png"/>
          <p:cNvPicPr>
            <a:picLocks noChangeAspect="1" noChangeArrowheads="1"/>
          </p:cNvPicPr>
          <p:nvPr/>
        </p:nvPicPr>
        <p:blipFill>
          <a:blip r:embed="rId3" cstate="print">
            <a:lum bright="-10000" contrast="30000"/>
          </a:blip>
          <a:srcRect t="5203" b="63576"/>
          <a:stretch>
            <a:fillRect/>
          </a:stretch>
        </p:blipFill>
        <p:spPr bwMode="auto">
          <a:xfrm>
            <a:off x="1219200" y="1371600"/>
            <a:ext cx="6714501" cy="2209800"/>
          </a:xfrm>
          <a:prstGeom prst="rect">
            <a:avLst/>
          </a:prstGeom>
          <a:noFill/>
        </p:spPr>
      </p:pic>
      <p:pic>
        <p:nvPicPr>
          <p:cNvPr id="71683" name="Picture 73"/>
          <p:cNvPicPr>
            <a:picLocks noChangeAspect="1" noChangeArrowheads="1"/>
          </p:cNvPicPr>
          <p:nvPr/>
        </p:nvPicPr>
        <p:blipFill>
          <a:blip r:embed="rId4" cstate="print"/>
          <a:srcRect/>
          <a:stretch>
            <a:fillRect/>
          </a:stretch>
        </p:blipFill>
        <p:spPr bwMode="auto">
          <a:xfrm>
            <a:off x="-136525" y="471488"/>
            <a:ext cx="361950" cy="361950"/>
          </a:xfrm>
          <a:prstGeom prst="rect">
            <a:avLst/>
          </a:prstGeom>
          <a:noFill/>
        </p:spPr>
      </p:pic>
      <p:sp>
        <p:nvSpPr>
          <p:cNvPr id="13" name="TextBox 12"/>
          <p:cNvSpPr txBox="1"/>
          <p:nvPr/>
        </p:nvSpPr>
        <p:spPr>
          <a:xfrm>
            <a:off x="1066800" y="3657600"/>
            <a:ext cx="6861174" cy="923330"/>
          </a:xfrm>
          <a:prstGeom prst="rect">
            <a:avLst/>
          </a:prstGeom>
          <a:noFill/>
        </p:spPr>
        <p:txBody>
          <a:bodyPr wrap="none" rtlCol="0">
            <a:spAutoFit/>
          </a:bodyPr>
          <a:lstStyle/>
          <a:p>
            <a:r>
              <a:rPr lang="ru-RU" dirty="0" smtClean="0"/>
              <a:t>Правило 1: ________________________________________________</a:t>
            </a:r>
          </a:p>
          <a:p>
            <a:r>
              <a:rPr lang="ru-RU" dirty="0" smtClean="0"/>
              <a:t>Правило 2: ________________________________________________</a:t>
            </a:r>
          </a:p>
          <a:p>
            <a:r>
              <a:rPr lang="ru-RU" dirty="0" smtClean="0"/>
              <a:t>Правило 3: ________________________________________________</a:t>
            </a:r>
            <a:endParaRPr lang="ru-RU" dirty="0"/>
          </a:p>
        </p:txBody>
      </p:sp>
      <p:sp>
        <p:nvSpPr>
          <p:cNvPr id="10" name="Прямоугольник 9"/>
          <p:cNvSpPr/>
          <p:nvPr/>
        </p:nvSpPr>
        <p:spPr>
          <a:xfrm>
            <a:off x="533400" y="4648200"/>
            <a:ext cx="8001000" cy="2308324"/>
          </a:xfrm>
          <a:prstGeom prst="rect">
            <a:avLst/>
          </a:prstGeom>
        </p:spPr>
        <p:txBody>
          <a:bodyPr wrap="square">
            <a:spAutoFit/>
          </a:bodyPr>
          <a:lstStyle/>
          <a:p>
            <a:pPr algn="just"/>
            <a:r>
              <a:rPr lang="ru-RU" dirty="0" smtClean="0">
                <a:solidFill>
                  <a:srgbClr val="002060"/>
                </a:solidFill>
              </a:rPr>
              <a:t>Рассмотри внимательно знаки, изображенные в задании. Найди дорожный знак. Вспомни, к какой группе относится этот дорожный знак (информационно-указательные, предписывающие, предупреждающие или запрещающие). Что он обозначает? Рассмотри два других знака. Найди знакомые образы в этих знаках. Подумай, какую информацию они передают.</a:t>
            </a:r>
          </a:p>
          <a:p>
            <a:pPr algn="just"/>
            <a:r>
              <a:rPr lang="ru-RU" dirty="0" smtClean="0"/>
              <a:t/>
            </a:r>
            <a:br>
              <a:rPr lang="ru-RU" dirty="0" smtClean="0"/>
            </a:br>
            <a:r>
              <a:rPr lang="ru-RU" dirty="0" smtClean="0"/>
              <a:t/>
            </a:r>
            <a:br>
              <a:rPr lang="ru-RU" dirty="0" smtClean="0"/>
            </a:br>
            <a:endParaRPr lang="ru-RU" dirty="0"/>
          </a:p>
        </p:txBody>
      </p:sp>
      <p:pic>
        <p:nvPicPr>
          <p:cNvPr id="11"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7</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49" name="Rectangle 1"/>
          <p:cNvSpPr>
            <a:spLocks noChangeArrowheads="1"/>
          </p:cNvSpPr>
          <p:nvPr/>
        </p:nvSpPr>
        <p:spPr bwMode="auto">
          <a:xfrm>
            <a:off x="1066800" y="381000"/>
            <a:ext cx="76962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Внимательно рассмотри знаки, которые можно встретить соответственно на </a:t>
            </a:r>
            <a:r>
              <a:rPr kumimoji="0" lang="ru-RU" b="1" i="0" u="none" strike="noStrike" cap="none" normalizeH="0" baseline="0" dirty="0" smtClean="0">
                <a:ln>
                  <a:noFill/>
                </a:ln>
                <a:solidFill>
                  <a:schemeClr val="tx1"/>
                </a:solidFill>
                <a:effectLst/>
                <a:ea typeface="Times New Roman" pitchFamily="18" charset="0"/>
                <a:cs typeface="Arial" pitchFamily="34" charset="0"/>
              </a:rPr>
              <a:t>улице</a:t>
            </a:r>
            <a:r>
              <a:rPr kumimoji="0" lang="ru-RU" b="0" i="0" u="none" strike="noStrike" cap="none" normalizeH="0" baseline="0" dirty="0" smtClean="0">
                <a:ln>
                  <a:noFill/>
                </a:ln>
                <a:solidFill>
                  <a:schemeClr val="tx1"/>
                </a:solidFill>
                <a:effectLst/>
                <a:ea typeface="Times New Roman" pitchFamily="18" charset="0"/>
                <a:cs typeface="Arial" pitchFamily="34" charset="0"/>
              </a:rPr>
              <a:t>, в </a:t>
            </a:r>
            <a:r>
              <a:rPr kumimoji="0" lang="ru-RU" b="1" i="0" u="none" strike="noStrike" cap="none" normalizeH="0" baseline="0" dirty="0" smtClean="0">
                <a:ln>
                  <a:noFill/>
                </a:ln>
                <a:solidFill>
                  <a:schemeClr val="tx1"/>
                </a:solidFill>
                <a:effectLst/>
                <a:ea typeface="Times New Roman" pitchFamily="18" charset="0"/>
                <a:cs typeface="Arial" pitchFamily="34" charset="0"/>
              </a:rPr>
              <a:t>музее</a:t>
            </a:r>
            <a:r>
              <a:rPr kumimoji="0" lang="ru-RU" b="0" i="0" u="none" strike="noStrike" cap="none" normalizeH="0" baseline="0" dirty="0" smtClean="0">
                <a:ln>
                  <a:noFill/>
                </a:ln>
                <a:solidFill>
                  <a:schemeClr val="tx1"/>
                </a:solidFill>
                <a:effectLst/>
                <a:ea typeface="Times New Roman" pitchFamily="18" charset="0"/>
                <a:cs typeface="Arial" pitchFamily="34" charset="0"/>
              </a:rPr>
              <a:t> и на </a:t>
            </a:r>
            <a:r>
              <a:rPr kumimoji="0" lang="ru-RU" b="1" i="0" u="none" strike="noStrike" cap="none" normalizeH="0" baseline="0" dirty="0" smtClean="0">
                <a:ln>
                  <a:noFill/>
                </a:ln>
                <a:solidFill>
                  <a:schemeClr val="tx1"/>
                </a:solidFill>
                <a:effectLst/>
                <a:ea typeface="Times New Roman" pitchFamily="18" charset="0"/>
                <a:cs typeface="Arial" pitchFamily="34" charset="0"/>
              </a:rPr>
              <a:t>этикетке одежды</a:t>
            </a:r>
            <a:r>
              <a:rPr kumimoji="0" lang="ru-RU" b="0" i="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i="0" u="none" strike="noStrike" cap="none" normalizeH="0" baseline="0" dirty="0" smtClean="0">
                <a:ln>
                  <a:noFill/>
                </a:ln>
                <a:solidFill>
                  <a:schemeClr val="tx1"/>
                </a:solidFill>
                <a:effectLst/>
                <a:ea typeface="Times New Roman" pitchFamily="18" charset="0"/>
                <a:cs typeface="Arial" pitchFamily="34" charset="0"/>
              </a:rPr>
              <a:t>Как ты думаешь, какое правило отражает каждый из этих знаков? Напиши эти правила.</a:t>
            </a:r>
            <a:endParaRPr kumimoji="0" lang="ru-RU" b="0" i="0" u="none" strike="noStrike" cap="none" normalizeH="0" baseline="0" dirty="0" smtClean="0">
              <a:ln>
                <a:noFill/>
              </a:ln>
              <a:solidFill>
                <a:schemeClr val="tx1"/>
              </a:solidFill>
              <a:effectLst/>
              <a:cs typeface="Arial" pitchFamily="34" charset="0"/>
            </a:endParaRPr>
          </a:p>
        </p:txBody>
      </p:sp>
      <p:pic>
        <p:nvPicPr>
          <p:cNvPr id="71682" name="Picture 2" descr="D:\Рабочий стол\b6d8eb50a553aecfddef14d31dc7042a.png"/>
          <p:cNvPicPr>
            <a:picLocks noChangeAspect="1" noChangeArrowheads="1"/>
          </p:cNvPicPr>
          <p:nvPr/>
        </p:nvPicPr>
        <p:blipFill>
          <a:blip r:embed="rId3" cstate="print">
            <a:lum bright="-10000" contrast="30000"/>
          </a:blip>
          <a:srcRect t="5203" b="63576"/>
          <a:stretch>
            <a:fillRect/>
          </a:stretch>
        </p:blipFill>
        <p:spPr bwMode="auto">
          <a:xfrm>
            <a:off x="1219200" y="1981200"/>
            <a:ext cx="6714501" cy="2209800"/>
          </a:xfrm>
          <a:prstGeom prst="rect">
            <a:avLst/>
          </a:prstGeom>
          <a:noFill/>
        </p:spPr>
      </p:pic>
      <p:pic>
        <p:nvPicPr>
          <p:cNvPr id="71683" name="Picture 73"/>
          <p:cNvPicPr>
            <a:picLocks noChangeAspect="1" noChangeArrowheads="1"/>
          </p:cNvPicPr>
          <p:nvPr/>
        </p:nvPicPr>
        <p:blipFill>
          <a:blip r:embed="rId4" cstate="print"/>
          <a:srcRect/>
          <a:stretch>
            <a:fillRect/>
          </a:stretch>
        </p:blipFill>
        <p:spPr bwMode="auto">
          <a:xfrm>
            <a:off x="-136525" y="471488"/>
            <a:ext cx="361950" cy="361950"/>
          </a:xfrm>
          <a:prstGeom prst="rect">
            <a:avLst/>
          </a:prstGeom>
          <a:noFill/>
        </p:spPr>
      </p:pic>
      <p:sp>
        <p:nvSpPr>
          <p:cNvPr id="13" name="TextBox 12"/>
          <p:cNvSpPr txBox="1"/>
          <p:nvPr/>
        </p:nvSpPr>
        <p:spPr>
          <a:xfrm>
            <a:off x="838200" y="4343400"/>
            <a:ext cx="7772400" cy="923330"/>
          </a:xfrm>
          <a:prstGeom prst="rect">
            <a:avLst/>
          </a:prstGeom>
          <a:noFill/>
        </p:spPr>
        <p:txBody>
          <a:bodyPr wrap="square" rtlCol="0">
            <a:spAutoFit/>
          </a:bodyPr>
          <a:lstStyle/>
          <a:p>
            <a:r>
              <a:rPr lang="ru-RU" dirty="0" smtClean="0"/>
              <a:t>Правило 1: </a:t>
            </a:r>
            <a:r>
              <a:rPr lang="ru-RU" u="sng" dirty="0" smtClean="0"/>
              <a:t>Пешеходный переход.</a:t>
            </a:r>
          </a:p>
          <a:p>
            <a:r>
              <a:rPr lang="ru-RU" dirty="0" smtClean="0"/>
              <a:t>Правило 2: </a:t>
            </a:r>
            <a:r>
              <a:rPr lang="ru-RU" u="sng" dirty="0" smtClean="0"/>
              <a:t>Фотосъёмка запрещена.</a:t>
            </a:r>
          </a:p>
          <a:p>
            <a:r>
              <a:rPr lang="ru-RU" dirty="0" smtClean="0"/>
              <a:t>Правило 3: </a:t>
            </a:r>
            <a:r>
              <a:rPr lang="ru-RU" u="sng" dirty="0" smtClean="0"/>
              <a:t>Эту вещь нельзя гладить.</a:t>
            </a:r>
            <a:endParaRPr lang="ru-RU" u="sng" dirty="0"/>
          </a:p>
        </p:txBody>
      </p:sp>
      <p:sp>
        <p:nvSpPr>
          <p:cNvPr id="11" name="Прямоугольник 10"/>
          <p:cNvSpPr/>
          <p:nvPr/>
        </p:nvSpPr>
        <p:spPr>
          <a:xfrm>
            <a:off x="533400" y="13716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4" name="Picture 2" descr="C:\Users\я\Desktop\Загрузки. Черновик\green-home.jpg">
            <a:hlinkClick r:id="rId5" action="ppaction://hlinksldjump"/>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990600" y="381000"/>
            <a:ext cx="7772400" cy="646331"/>
          </a:xfrm>
          <a:prstGeom prst="rect">
            <a:avLst/>
          </a:prstGeom>
        </p:spPr>
        <p:txBody>
          <a:bodyPr wrap="square">
            <a:spAutoFit/>
          </a:bodyPr>
          <a:lstStyle/>
          <a:p>
            <a:pPr algn="just"/>
            <a:r>
              <a:rPr lang="ru-RU" dirty="0" smtClean="0"/>
              <a:t>Уровень </a:t>
            </a:r>
            <a:r>
              <a:rPr lang="ru-RU" dirty="0" err="1" smtClean="0"/>
              <a:t>сформированности</a:t>
            </a:r>
            <a:r>
              <a:rPr lang="ru-RU" dirty="0" smtClean="0"/>
              <a:t> представлений о массовых профессиях, понимание социальной значимости труда представителей каждой из них. </a:t>
            </a:r>
            <a:endParaRPr lang="ru-RU" dirty="0"/>
          </a:p>
        </p:txBody>
      </p:sp>
      <p:sp>
        <p:nvSpPr>
          <p:cNvPr id="14" name="Прямоугольник 13"/>
          <p:cNvSpPr/>
          <p:nvPr/>
        </p:nvSpPr>
        <p:spPr>
          <a:xfrm>
            <a:off x="457200" y="1143000"/>
            <a:ext cx="6781800" cy="646331"/>
          </a:xfrm>
          <a:prstGeom prst="rect">
            <a:avLst/>
          </a:prstGeom>
        </p:spPr>
        <p:txBody>
          <a:bodyPr wrap="square">
            <a:spAutoFit/>
          </a:bodyPr>
          <a:lstStyle/>
          <a:p>
            <a:pPr algn="just"/>
            <a:r>
              <a:rPr lang="ru-RU" b="1" dirty="0" smtClean="0">
                <a:solidFill>
                  <a:srgbClr val="00B050"/>
                </a:solidFill>
              </a:rPr>
              <a:t>ПРОФЕССИЯ</a:t>
            </a:r>
            <a:r>
              <a:rPr lang="ru-RU" dirty="0" smtClean="0"/>
              <a:t> – основной род занятий, трудовой деятельности, это труд, которому человек посвящает всю свою жизнь.</a:t>
            </a:r>
            <a:endParaRPr lang="ru-RU" dirty="0"/>
          </a:p>
        </p:txBody>
      </p:sp>
      <p:pic>
        <p:nvPicPr>
          <p:cNvPr id="72705" name="Picture 1" descr="D:\Рабочий стол\1007512621.jpg"/>
          <p:cNvPicPr>
            <a:picLocks noChangeAspect="1" noChangeArrowheads="1"/>
          </p:cNvPicPr>
          <p:nvPr/>
        </p:nvPicPr>
        <p:blipFill>
          <a:blip r:embed="rId3" cstate="print"/>
          <a:srcRect/>
          <a:stretch>
            <a:fillRect/>
          </a:stretch>
        </p:blipFill>
        <p:spPr bwMode="auto">
          <a:xfrm>
            <a:off x="3352800" y="2133600"/>
            <a:ext cx="5287577" cy="3890146"/>
          </a:xfrm>
          <a:prstGeom prst="rect">
            <a:avLst/>
          </a:prstGeom>
          <a:noFill/>
          <a:ln w="28575">
            <a:solidFill>
              <a:srgbClr val="00B050"/>
            </a:solidFill>
          </a:ln>
        </p:spPr>
      </p:pic>
      <p:pic>
        <p:nvPicPr>
          <p:cNvPr id="72706" name="Picture 2" descr="D:\Рабочий стол\48820-plakat-drofa-instrumenty.jpg"/>
          <p:cNvPicPr>
            <a:picLocks noChangeAspect="1" noChangeArrowheads="1"/>
          </p:cNvPicPr>
          <p:nvPr/>
        </p:nvPicPr>
        <p:blipFill>
          <a:blip r:embed="rId4" cstate="print"/>
          <a:srcRect l="8933" r="10667"/>
          <a:stretch>
            <a:fillRect/>
          </a:stretch>
        </p:blipFill>
        <p:spPr bwMode="auto">
          <a:xfrm>
            <a:off x="457200" y="1828800"/>
            <a:ext cx="2743200" cy="3657600"/>
          </a:xfrm>
          <a:prstGeom prst="rect">
            <a:avLst/>
          </a:prstGeom>
          <a:noFill/>
          <a:ln w="28575">
            <a:solidFill>
              <a:srgbClr val="00B050"/>
            </a:solidFill>
          </a:ln>
        </p:spPr>
      </p:pic>
      <p:pic>
        <p:nvPicPr>
          <p:cNvPr id="10" name="Picture 2" descr="C:\Users\я\Desktop\Загрузки. Черновик\right-24823_1280.png">
            <a:hlinkClick r:id="rId5" action="ppaction://hlinksldjump"/>
          </p:cNvPr>
          <p:cNvPicPr>
            <a:picLocks noChangeAspect="1" noChangeArrowheads="1"/>
          </p:cNvPicPr>
          <p:nvPr/>
        </p:nvPicPr>
        <p:blipFill>
          <a:blip r:embed="rId6"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2" name="Picture 2"/>
          <p:cNvPicPr>
            <a:picLocks noChangeAspect="1" noChangeArrowheads="1"/>
          </p:cNvPicPr>
          <p:nvPr/>
        </p:nvPicPr>
        <p:blipFill>
          <a:blip r:embed="rId3" cstate="print">
            <a:lum bright="-20000" contrast="40000"/>
          </a:blip>
          <a:srcRect/>
          <a:stretch>
            <a:fillRect/>
          </a:stretch>
        </p:blipFill>
        <p:spPr bwMode="auto">
          <a:xfrm>
            <a:off x="914400" y="457200"/>
            <a:ext cx="7820025" cy="752475"/>
          </a:xfrm>
          <a:prstGeom prst="rect">
            <a:avLst/>
          </a:prstGeom>
          <a:noFill/>
          <a:ln w="9525">
            <a:noFill/>
            <a:miter lim="800000"/>
            <a:headEnd/>
            <a:tailEnd/>
          </a:ln>
        </p:spPr>
      </p:pic>
      <p:sp>
        <p:nvSpPr>
          <p:cNvPr id="7" name="Прямоугольник 6"/>
          <p:cNvSpPr/>
          <p:nvPr/>
        </p:nvSpPr>
        <p:spPr>
          <a:xfrm>
            <a:off x="381000" y="16002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027" name="Picture 3"/>
          <p:cNvPicPr>
            <a:picLocks noChangeAspect="1" noChangeArrowheads="1"/>
          </p:cNvPicPr>
          <p:nvPr/>
        </p:nvPicPr>
        <p:blipFill>
          <a:blip r:embed="rId4" cstate="print">
            <a:lum bright="-10000" contrast="40000"/>
          </a:blip>
          <a:srcRect/>
          <a:stretch>
            <a:fillRect/>
          </a:stretch>
        </p:blipFill>
        <p:spPr bwMode="auto">
          <a:xfrm>
            <a:off x="1828800" y="2161144"/>
            <a:ext cx="5334000" cy="3944381"/>
          </a:xfrm>
          <a:prstGeom prst="rect">
            <a:avLst/>
          </a:prstGeom>
          <a:noFill/>
          <a:ln w="9525">
            <a:noFill/>
            <a:miter lim="800000"/>
            <a:headEnd/>
            <a:tailEnd/>
          </a:ln>
        </p:spPr>
      </p:pic>
      <p:pic>
        <p:nvPicPr>
          <p:cNvPr id="13314" name="Picture 2" descr="C:\Users\я\Desktop\Загрузки. Черновик\green-home.jpg">
            <a:hlinkClick r:id="rId5" action="ppaction://hlinksldjump"/>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990600" y="381000"/>
            <a:ext cx="7772400" cy="646331"/>
          </a:xfrm>
          <a:prstGeom prst="rect">
            <a:avLst/>
          </a:prstGeom>
        </p:spPr>
        <p:txBody>
          <a:bodyPr wrap="square">
            <a:spAutoFit/>
          </a:bodyPr>
          <a:lstStyle/>
          <a:p>
            <a:pPr algn="just"/>
            <a:r>
              <a:rPr lang="ru-RU" dirty="0" smtClean="0"/>
              <a:t>Уровень </a:t>
            </a:r>
            <a:r>
              <a:rPr lang="ru-RU" dirty="0" err="1" smtClean="0"/>
              <a:t>сформированности</a:t>
            </a:r>
            <a:r>
              <a:rPr lang="ru-RU" dirty="0" smtClean="0"/>
              <a:t> представлений о массовых профессиях, понимание социальной значимости труда представителей каждой из них. </a:t>
            </a:r>
            <a:endParaRPr lang="ru-RU" dirty="0"/>
          </a:p>
        </p:txBody>
      </p:sp>
      <p:sp>
        <p:nvSpPr>
          <p:cNvPr id="14" name="Прямоугольник 13"/>
          <p:cNvSpPr/>
          <p:nvPr/>
        </p:nvSpPr>
        <p:spPr>
          <a:xfrm>
            <a:off x="457200" y="1143000"/>
            <a:ext cx="6781800" cy="646331"/>
          </a:xfrm>
          <a:prstGeom prst="rect">
            <a:avLst/>
          </a:prstGeom>
        </p:spPr>
        <p:txBody>
          <a:bodyPr wrap="square">
            <a:spAutoFit/>
          </a:bodyPr>
          <a:lstStyle/>
          <a:p>
            <a:pPr algn="just"/>
            <a:r>
              <a:rPr lang="ru-RU" b="1" dirty="0" smtClean="0">
                <a:solidFill>
                  <a:srgbClr val="00B050"/>
                </a:solidFill>
              </a:rPr>
              <a:t>ПРОФЕССИЯ</a:t>
            </a:r>
            <a:r>
              <a:rPr lang="ru-RU" dirty="0" smtClean="0"/>
              <a:t> – основной род занятий, трудовой деятельности, это труд, которому человек посвящает всю свою жизнь.</a:t>
            </a:r>
            <a:endParaRPr lang="ru-RU" dirty="0"/>
          </a:p>
        </p:txBody>
      </p:sp>
      <p:pic>
        <p:nvPicPr>
          <p:cNvPr id="73730" name="Picture 2" descr="D:\Рабочий стол\a1e2ed30bb3647ca0808868d7ffb7ab1.jpg"/>
          <p:cNvPicPr>
            <a:picLocks noChangeAspect="1" noChangeArrowheads="1"/>
          </p:cNvPicPr>
          <p:nvPr/>
        </p:nvPicPr>
        <p:blipFill>
          <a:blip r:embed="rId3" cstate="print"/>
          <a:srcRect r="50000"/>
          <a:stretch>
            <a:fillRect/>
          </a:stretch>
        </p:blipFill>
        <p:spPr bwMode="auto">
          <a:xfrm>
            <a:off x="457200" y="1828800"/>
            <a:ext cx="2985165" cy="3040888"/>
          </a:xfrm>
          <a:prstGeom prst="rect">
            <a:avLst/>
          </a:prstGeom>
          <a:noFill/>
          <a:ln w="28575">
            <a:solidFill>
              <a:srgbClr val="00B050"/>
            </a:solidFill>
          </a:ln>
        </p:spPr>
      </p:pic>
      <p:pic>
        <p:nvPicPr>
          <p:cNvPr id="13" name="Picture 2" descr="D:\Рабочий стол\a1e2ed30bb3647ca0808868d7ffb7ab1.jpg"/>
          <p:cNvPicPr>
            <a:picLocks noChangeAspect="1" noChangeArrowheads="1"/>
          </p:cNvPicPr>
          <p:nvPr/>
        </p:nvPicPr>
        <p:blipFill>
          <a:blip r:embed="rId4" cstate="print"/>
          <a:srcRect l="50833"/>
          <a:stretch>
            <a:fillRect/>
          </a:stretch>
        </p:blipFill>
        <p:spPr bwMode="auto">
          <a:xfrm>
            <a:off x="2286000" y="3505200"/>
            <a:ext cx="2799353" cy="2899939"/>
          </a:xfrm>
          <a:prstGeom prst="rect">
            <a:avLst/>
          </a:prstGeom>
          <a:noFill/>
          <a:ln w="28575">
            <a:solidFill>
              <a:srgbClr val="00B050"/>
            </a:solidFill>
          </a:ln>
        </p:spPr>
      </p:pic>
      <p:pic>
        <p:nvPicPr>
          <p:cNvPr id="16" name="Picture 1" descr="D:\Рабочий стол\090e5dd1b0a2c0e6a8a5814c84fecec3.jpg"/>
          <p:cNvPicPr>
            <a:picLocks noChangeAspect="1" noChangeArrowheads="1"/>
          </p:cNvPicPr>
          <p:nvPr/>
        </p:nvPicPr>
        <p:blipFill>
          <a:blip r:embed="rId5" cstate="print"/>
          <a:srcRect r="50000"/>
          <a:stretch>
            <a:fillRect/>
          </a:stretch>
        </p:blipFill>
        <p:spPr bwMode="auto">
          <a:xfrm>
            <a:off x="5257800" y="1752600"/>
            <a:ext cx="3352800" cy="3415386"/>
          </a:xfrm>
          <a:prstGeom prst="rect">
            <a:avLst/>
          </a:prstGeom>
          <a:noFill/>
          <a:ln w="28575">
            <a:solidFill>
              <a:srgbClr val="00B050"/>
            </a:solidFill>
          </a:ln>
        </p:spPr>
      </p:pic>
      <p:pic>
        <p:nvPicPr>
          <p:cNvPr id="15" name="Picture 2" descr="C:\Users\я\Desktop\Загрузки. Черновик\right-24823_1280.png">
            <a:hlinkClick r:id="rId6" action="ppaction://hlinksldjump"/>
          </p:cNvPr>
          <p:cNvPicPr>
            <a:picLocks noChangeAspect="1" noChangeArrowheads="1"/>
          </p:cNvPicPr>
          <p:nvPr/>
        </p:nvPicPr>
        <p:blipFill>
          <a:blip r:embed="rId7"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990600" y="381000"/>
            <a:ext cx="7772400" cy="646331"/>
          </a:xfrm>
          <a:prstGeom prst="rect">
            <a:avLst/>
          </a:prstGeom>
        </p:spPr>
        <p:txBody>
          <a:bodyPr wrap="square">
            <a:spAutoFit/>
          </a:bodyPr>
          <a:lstStyle/>
          <a:p>
            <a:pPr algn="just"/>
            <a:r>
              <a:rPr lang="ru-RU" dirty="0" smtClean="0"/>
              <a:t>Уровень </a:t>
            </a:r>
            <a:r>
              <a:rPr lang="ru-RU" dirty="0" err="1" smtClean="0"/>
              <a:t>сформированности</a:t>
            </a:r>
            <a:r>
              <a:rPr lang="ru-RU" dirty="0" smtClean="0"/>
              <a:t> представлений о массовых профессиях, понимание социальной значимости труда представителей каждой из них. </a:t>
            </a:r>
            <a:endParaRPr lang="ru-RU" dirty="0"/>
          </a:p>
        </p:txBody>
      </p:sp>
      <p:sp>
        <p:nvSpPr>
          <p:cNvPr id="14" name="Прямоугольник 13"/>
          <p:cNvSpPr/>
          <p:nvPr/>
        </p:nvSpPr>
        <p:spPr>
          <a:xfrm>
            <a:off x="457200" y="1143000"/>
            <a:ext cx="6781800" cy="646331"/>
          </a:xfrm>
          <a:prstGeom prst="rect">
            <a:avLst/>
          </a:prstGeom>
        </p:spPr>
        <p:txBody>
          <a:bodyPr wrap="square">
            <a:spAutoFit/>
          </a:bodyPr>
          <a:lstStyle/>
          <a:p>
            <a:pPr algn="just"/>
            <a:r>
              <a:rPr lang="ru-RU" b="1" dirty="0" smtClean="0">
                <a:solidFill>
                  <a:srgbClr val="00B050"/>
                </a:solidFill>
              </a:rPr>
              <a:t>ПРОФЕССИЯ</a:t>
            </a:r>
            <a:r>
              <a:rPr lang="ru-RU" dirty="0" smtClean="0"/>
              <a:t> – основной род занятий, трудовой деятельности, это труд, которому человек посвящает всю свою жизнь.</a:t>
            </a:r>
            <a:endParaRPr lang="ru-RU" dirty="0"/>
          </a:p>
        </p:txBody>
      </p:sp>
      <p:pic>
        <p:nvPicPr>
          <p:cNvPr id="15" name="Picture 1" descr="D:\Рабочий стол\e0683448c99fa6622808adaae8d80b02.jpg"/>
          <p:cNvPicPr>
            <a:picLocks noChangeAspect="1" noChangeArrowheads="1"/>
          </p:cNvPicPr>
          <p:nvPr/>
        </p:nvPicPr>
        <p:blipFill>
          <a:blip r:embed="rId3" cstate="print"/>
          <a:srcRect l="50833"/>
          <a:stretch>
            <a:fillRect/>
          </a:stretch>
        </p:blipFill>
        <p:spPr bwMode="auto">
          <a:xfrm>
            <a:off x="4724400" y="1752600"/>
            <a:ext cx="3886200" cy="4025840"/>
          </a:xfrm>
          <a:prstGeom prst="rect">
            <a:avLst/>
          </a:prstGeom>
          <a:noFill/>
          <a:ln w="28575">
            <a:solidFill>
              <a:srgbClr val="00B050"/>
            </a:solidFill>
          </a:ln>
        </p:spPr>
      </p:pic>
      <p:pic>
        <p:nvPicPr>
          <p:cNvPr id="17" name="Picture 1" descr="D:\Рабочий стол\e0683448c99fa6622808adaae8d80b02.jpg"/>
          <p:cNvPicPr>
            <a:picLocks noChangeAspect="1" noChangeArrowheads="1"/>
          </p:cNvPicPr>
          <p:nvPr/>
        </p:nvPicPr>
        <p:blipFill>
          <a:blip r:embed="rId3" cstate="print"/>
          <a:srcRect r="50000"/>
          <a:stretch>
            <a:fillRect/>
          </a:stretch>
        </p:blipFill>
        <p:spPr bwMode="auto">
          <a:xfrm>
            <a:off x="533400" y="2286000"/>
            <a:ext cx="3964594" cy="4038600"/>
          </a:xfrm>
          <a:prstGeom prst="rect">
            <a:avLst/>
          </a:prstGeom>
          <a:noFill/>
          <a:ln w="28575">
            <a:solidFill>
              <a:srgbClr val="00B050"/>
            </a:solidFill>
          </a:ln>
        </p:spPr>
      </p:pic>
      <p:pic>
        <p:nvPicPr>
          <p:cNvPr id="10"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914400" y="381000"/>
            <a:ext cx="78486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u="none" strike="noStrike" cap="none" normalizeH="0" baseline="0" dirty="0" smtClean="0">
                <a:ln>
                  <a:noFill/>
                </a:ln>
                <a:solidFill>
                  <a:schemeClr val="tx1"/>
                </a:solidFill>
                <a:effectLst/>
                <a:ea typeface="Times New Roman" pitchFamily="18" charset="0"/>
                <a:cs typeface="Arial" pitchFamily="34" charset="0"/>
              </a:rPr>
              <a:t>На фотографиях изображены предметы, с которыми работают представители определённых профессий.</a:t>
            </a:r>
            <a:r>
              <a:rPr lang="ru-RU" dirty="0" smtClean="0">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Выбери одну из фотографий и запиши букву, под которой она приведена. Представители какой профессии работают с изображённым(-и) на выбранной фотографии предметом(-</a:t>
            </a:r>
            <a:r>
              <a:rPr kumimoji="0" lang="ru-RU" b="0" u="none" strike="noStrike" cap="none" normalizeH="0" baseline="0" dirty="0" err="1" smtClean="0">
                <a:ln>
                  <a:noFill/>
                </a:ln>
                <a:solidFill>
                  <a:schemeClr val="tx1"/>
                </a:solidFill>
                <a:effectLst/>
                <a:ea typeface="Times New Roman" pitchFamily="18" charset="0"/>
                <a:cs typeface="Arial" pitchFamily="34" charset="0"/>
              </a:rPr>
              <a:t>ами</a:t>
            </a:r>
            <a:r>
              <a:rPr kumimoji="0" lang="ru-RU" b="0" u="none" strike="noStrike" cap="none" normalizeH="0" baseline="0" dirty="0" smtClean="0">
                <a:ln>
                  <a:noFill/>
                </a:ln>
                <a:solidFill>
                  <a:schemeClr val="tx1"/>
                </a:solidFill>
                <a:effectLst/>
                <a:ea typeface="Times New Roman" pitchFamily="18" charset="0"/>
                <a:cs typeface="Arial" pitchFamily="34" charset="0"/>
              </a:rPr>
              <a:t>)? Если ты знаешь много профессий, представители которых работают с выбранным(-и) тобой предметом(-</a:t>
            </a:r>
            <a:r>
              <a:rPr kumimoji="0" lang="ru-RU" b="0" u="none" strike="noStrike" cap="none" normalizeH="0" baseline="0" dirty="0" err="1" smtClean="0">
                <a:ln>
                  <a:noFill/>
                </a:ln>
                <a:solidFill>
                  <a:schemeClr val="tx1"/>
                </a:solidFill>
                <a:effectLst/>
                <a:ea typeface="Times New Roman" pitchFamily="18" charset="0"/>
                <a:cs typeface="Arial" pitchFamily="34" charset="0"/>
              </a:rPr>
              <a:t>ами</a:t>
            </a:r>
            <a:r>
              <a:rPr kumimoji="0" lang="ru-RU" b="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назови любую из них. Какую работу выполняют люди этой профессии? Чем работа людей этой профессии полезна обществу?</a:t>
            </a:r>
            <a:endParaRPr kumimoji="0" lang="ru-RU" b="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4099" name="Picture 3" descr="D:\Рабочий стол\dcbf2a17f7da3e997be71eab2701e85f.png"/>
          <p:cNvPicPr>
            <a:picLocks noChangeAspect="1" noChangeArrowheads="1"/>
          </p:cNvPicPr>
          <p:nvPr/>
        </p:nvPicPr>
        <p:blipFill>
          <a:blip r:embed="rId3" cstate="print">
            <a:lum bright="-20000" contrast="40000"/>
          </a:blip>
          <a:srcRect t="35151" b="7729"/>
          <a:stretch>
            <a:fillRect/>
          </a:stretch>
        </p:blipFill>
        <p:spPr bwMode="auto">
          <a:xfrm>
            <a:off x="3962400" y="2667000"/>
            <a:ext cx="4724400" cy="2106680"/>
          </a:xfrm>
          <a:prstGeom prst="rect">
            <a:avLst/>
          </a:prstGeom>
          <a:noFill/>
        </p:spPr>
      </p:pic>
      <p:sp>
        <p:nvSpPr>
          <p:cNvPr id="11" name="Прямоугольник 10"/>
          <p:cNvSpPr/>
          <p:nvPr/>
        </p:nvSpPr>
        <p:spPr>
          <a:xfrm>
            <a:off x="533400" y="2667000"/>
            <a:ext cx="3276600" cy="3416320"/>
          </a:xfrm>
          <a:prstGeom prst="rect">
            <a:avLst/>
          </a:prstGeom>
          <a:ln w="28575">
            <a:solidFill>
              <a:srgbClr val="00B050"/>
            </a:solidFill>
          </a:ln>
        </p:spPr>
        <p:txBody>
          <a:bodyPr wrap="square">
            <a:spAutoFit/>
          </a:bodyPr>
          <a:lstStyle/>
          <a:p>
            <a:pPr algn="just"/>
            <a:r>
              <a:rPr lang="ru-RU" dirty="0" smtClean="0">
                <a:solidFill>
                  <a:srgbClr val="002060"/>
                </a:solidFill>
              </a:rPr>
              <a:t>Внимательно рассмотри изображения. Какую работу с помощью этих предметов можно выполнять? Подумай, представители каких профессий могут работать с ними? Как называются эти профессии? Что изготавливают или производят люди этой профессии? Напиши, чем профессии этих людей полезна обществу.</a:t>
            </a:r>
          </a:p>
        </p:txBody>
      </p:sp>
      <p:pic>
        <p:nvPicPr>
          <p:cNvPr id="10"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914400" y="381000"/>
            <a:ext cx="78486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u="none" strike="noStrike" cap="none" normalizeH="0" baseline="0" dirty="0" smtClean="0">
                <a:ln>
                  <a:noFill/>
                </a:ln>
                <a:solidFill>
                  <a:schemeClr val="tx1"/>
                </a:solidFill>
                <a:effectLst/>
                <a:ea typeface="Times New Roman" pitchFamily="18" charset="0"/>
                <a:cs typeface="Arial" pitchFamily="34" charset="0"/>
              </a:rPr>
              <a:t>На фотографиях изображены предметы, с которыми работают представители определённых профессий.</a:t>
            </a:r>
            <a:r>
              <a:rPr lang="ru-RU" dirty="0" smtClean="0">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Выбери одну из фотографий и запиши букву, под которой она приведена. Представители какой профессии работают с изображённым(-и) на выбранной фотографии предметом(-</a:t>
            </a:r>
            <a:r>
              <a:rPr kumimoji="0" lang="ru-RU" b="0" u="none" strike="noStrike" cap="none" normalizeH="0" baseline="0" dirty="0" err="1" smtClean="0">
                <a:ln>
                  <a:noFill/>
                </a:ln>
                <a:solidFill>
                  <a:schemeClr val="tx1"/>
                </a:solidFill>
                <a:effectLst/>
                <a:ea typeface="Times New Roman" pitchFamily="18" charset="0"/>
                <a:cs typeface="Arial" pitchFamily="34" charset="0"/>
              </a:rPr>
              <a:t>ами</a:t>
            </a:r>
            <a:r>
              <a:rPr kumimoji="0" lang="ru-RU" b="0" u="none" strike="noStrike" cap="none" normalizeH="0" baseline="0" dirty="0" smtClean="0">
                <a:ln>
                  <a:noFill/>
                </a:ln>
                <a:solidFill>
                  <a:schemeClr val="tx1"/>
                </a:solidFill>
                <a:effectLst/>
                <a:ea typeface="Times New Roman" pitchFamily="18" charset="0"/>
                <a:cs typeface="Arial" pitchFamily="34" charset="0"/>
              </a:rPr>
              <a:t>)? Если ты знаешь много профессий, представители которых работают с выбранным(-и) тобой предметом(-</a:t>
            </a:r>
            <a:r>
              <a:rPr kumimoji="0" lang="ru-RU" b="0" u="none" strike="noStrike" cap="none" normalizeH="0" baseline="0" dirty="0" err="1" smtClean="0">
                <a:ln>
                  <a:noFill/>
                </a:ln>
                <a:solidFill>
                  <a:schemeClr val="tx1"/>
                </a:solidFill>
                <a:effectLst/>
                <a:ea typeface="Times New Roman" pitchFamily="18" charset="0"/>
                <a:cs typeface="Arial" pitchFamily="34" charset="0"/>
              </a:rPr>
              <a:t>ами</a:t>
            </a:r>
            <a:r>
              <a:rPr kumimoji="0" lang="ru-RU" b="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назови любую из них. Какую работу выполняют люди этой профессии? Чем работа людей этой профессии полезна обществу?</a:t>
            </a:r>
            <a:endParaRPr kumimoji="0" lang="ru-RU" b="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4099" name="Picture 3" descr="D:\Рабочий стол\dcbf2a17f7da3e997be71eab2701e85f.png"/>
          <p:cNvPicPr>
            <a:picLocks noChangeAspect="1" noChangeArrowheads="1"/>
          </p:cNvPicPr>
          <p:nvPr/>
        </p:nvPicPr>
        <p:blipFill>
          <a:blip r:embed="rId3" cstate="print">
            <a:lum bright="-20000" contrast="40000"/>
          </a:blip>
          <a:srcRect t="35151" b="15034"/>
          <a:stretch>
            <a:fillRect/>
          </a:stretch>
        </p:blipFill>
        <p:spPr bwMode="auto">
          <a:xfrm>
            <a:off x="2209800" y="2514600"/>
            <a:ext cx="5486400" cy="2133600"/>
          </a:xfrm>
          <a:prstGeom prst="rect">
            <a:avLst/>
          </a:prstGeom>
          <a:noFill/>
        </p:spPr>
      </p:pic>
      <p:sp>
        <p:nvSpPr>
          <p:cNvPr id="10" name="Прямоугольник 9"/>
          <p:cNvSpPr/>
          <p:nvPr/>
        </p:nvSpPr>
        <p:spPr>
          <a:xfrm>
            <a:off x="533400" y="25146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2" name="Прямоугольник 11"/>
          <p:cNvSpPr/>
          <p:nvPr/>
        </p:nvSpPr>
        <p:spPr>
          <a:xfrm>
            <a:off x="533400" y="4724400"/>
            <a:ext cx="8077200" cy="923330"/>
          </a:xfrm>
          <a:prstGeom prst="rect">
            <a:avLst/>
          </a:prstGeom>
        </p:spPr>
        <p:txBody>
          <a:bodyPr wrap="square">
            <a:spAutoFit/>
          </a:bodyPr>
          <a:lstStyle/>
          <a:p>
            <a:pPr algn="just"/>
            <a:r>
              <a:rPr lang="ru-RU" dirty="0" smtClean="0"/>
              <a:t>На рисунке Б </a:t>
            </a:r>
            <a:r>
              <a:rPr lang="ru-RU" b="1" dirty="0" smtClean="0"/>
              <a:t>изображена</a:t>
            </a:r>
            <a:r>
              <a:rPr lang="ru-RU" dirty="0" smtClean="0"/>
              <a:t> швейная машинка. Этот предмет </a:t>
            </a:r>
            <a:r>
              <a:rPr lang="ru-RU" b="1" dirty="0" smtClean="0"/>
              <a:t>относится</a:t>
            </a:r>
            <a:r>
              <a:rPr lang="ru-RU" dirty="0" smtClean="0"/>
              <a:t> </a:t>
            </a:r>
            <a:r>
              <a:rPr lang="ru-RU" b="1" dirty="0" smtClean="0"/>
              <a:t>к профессии </a:t>
            </a:r>
            <a:r>
              <a:rPr lang="ru-RU" dirty="0" smtClean="0"/>
              <a:t>швеи. Швея </a:t>
            </a:r>
            <a:r>
              <a:rPr lang="ru-RU" b="1" dirty="0" smtClean="0"/>
              <a:t>занимается тем</a:t>
            </a:r>
            <a:r>
              <a:rPr lang="ru-RU" dirty="0" smtClean="0"/>
              <a:t>, что шьет и ремонтирует одежду другим людям, что </a:t>
            </a:r>
            <a:r>
              <a:rPr lang="ru-RU" b="1" dirty="0" smtClean="0"/>
              <a:t>помогает обществу </a:t>
            </a:r>
            <a:r>
              <a:rPr lang="ru-RU" dirty="0" smtClean="0"/>
              <a:t>одеваться и меняться.</a:t>
            </a:r>
            <a:endParaRPr lang="ru-RU" dirty="0"/>
          </a:p>
        </p:txBody>
      </p:sp>
      <p:sp>
        <p:nvSpPr>
          <p:cNvPr id="13" name="TextBox 12"/>
          <p:cNvSpPr txBox="1"/>
          <p:nvPr/>
        </p:nvSpPr>
        <p:spPr>
          <a:xfrm>
            <a:off x="3962400" y="4191000"/>
            <a:ext cx="308098" cy="369332"/>
          </a:xfrm>
          <a:prstGeom prst="rect">
            <a:avLst/>
          </a:prstGeom>
          <a:noFill/>
        </p:spPr>
        <p:txBody>
          <a:bodyPr wrap="none" rtlCol="0">
            <a:spAutoFit/>
          </a:bodyPr>
          <a:lstStyle/>
          <a:p>
            <a:r>
              <a:rPr lang="ru-RU" dirty="0" smtClean="0"/>
              <a:t>Б</a:t>
            </a:r>
            <a:endParaRPr lang="ru-RU" dirty="0"/>
          </a:p>
        </p:txBody>
      </p:sp>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914400" y="381000"/>
            <a:ext cx="78486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u="none" strike="noStrike" cap="none" normalizeH="0" baseline="0" dirty="0" smtClean="0">
                <a:ln>
                  <a:noFill/>
                </a:ln>
                <a:solidFill>
                  <a:schemeClr val="tx1"/>
                </a:solidFill>
                <a:effectLst/>
                <a:ea typeface="Times New Roman" pitchFamily="18" charset="0"/>
                <a:cs typeface="Arial" pitchFamily="34" charset="0"/>
              </a:rPr>
              <a:t>На фотографиях изображены предметы, с которыми работают представители одной</a:t>
            </a:r>
            <a:r>
              <a:rPr kumimoji="0" lang="ru-RU" b="0" u="none" strike="noStrike" cap="none" normalizeH="0" dirty="0" smtClean="0">
                <a:ln>
                  <a:noFill/>
                </a:ln>
                <a:solidFill>
                  <a:schemeClr val="tx1"/>
                </a:solidFill>
                <a:effectLst/>
                <a:ea typeface="Times New Roman" pitchFamily="18" charset="0"/>
                <a:cs typeface="Arial" pitchFamily="34" charset="0"/>
              </a:rPr>
              <a:t> профессии</a:t>
            </a:r>
            <a:r>
              <a:rPr kumimoji="0" lang="ru-RU" b="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Что это за профессия? Какую работу выполняют люди этой профессии? Чем работа</a:t>
            </a:r>
            <a:r>
              <a:rPr kumimoji="0" lang="ru-RU" b="0" u="none" strike="noStrike" cap="none" normalizeH="0" dirty="0" smtClean="0">
                <a:ln>
                  <a:noFill/>
                </a:ln>
                <a:solidFill>
                  <a:schemeClr val="tx1"/>
                </a:solidFill>
                <a:effectLst/>
                <a:ea typeface="Times New Roman" pitchFamily="18" charset="0"/>
                <a:cs typeface="Arial" pitchFamily="34" charset="0"/>
              </a:rPr>
              <a:t> людей этой профессии  полезна обществу?</a:t>
            </a:r>
            <a:endParaRPr kumimoji="0" lang="ru-RU" b="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80898" name="Picture 2" descr="D:\Рабочий стол\4c71a9cb0b70cd0d074a85c5220b5918.png"/>
          <p:cNvPicPr>
            <a:picLocks noChangeAspect="1" noChangeArrowheads="1"/>
          </p:cNvPicPr>
          <p:nvPr/>
        </p:nvPicPr>
        <p:blipFill>
          <a:blip r:embed="rId3" cstate="print">
            <a:lum bright="-10000" contrast="20000"/>
          </a:blip>
          <a:srcRect t="42216"/>
          <a:stretch>
            <a:fillRect/>
          </a:stretch>
        </p:blipFill>
        <p:spPr bwMode="auto">
          <a:xfrm>
            <a:off x="2133600" y="1371600"/>
            <a:ext cx="6561905" cy="2190276"/>
          </a:xfrm>
          <a:prstGeom prst="rect">
            <a:avLst/>
          </a:prstGeom>
          <a:noFill/>
        </p:spPr>
      </p:pic>
      <p:sp>
        <p:nvSpPr>
          <p:cNvPr id="10" name="Прямоугольник 9"/>
          <p:cNvSpPr/>
          <p:nvPr/>
        </p:nvSpPr>
        <p:spPr>
          <a:xfrm>
            <a:off x="609600" y="4191000"/>
            <a:ext cx="7848600" cy="1477328"/>
          </a:xfrm>
          <a:prstGeom prst="rect">
            <a:avLst/>
          </a:prstGeom>
          <a:ln w="28575">
            <a:solidFill>
              <a:srgbClr val="00B050"/>
            </a:solidFill>
          </a:ln>
        </p:spPr>
        <p:txBody>
          <a:bodyPr wrap="square">
            <a:spAutoFit/>
          </a:bodyPr>
          <a:lstStyle/>
          <a:p>
            <a:pPr algn="just"/>
            <a:r>
              <a:rPr lang="ru-RU" dirty="0" smtClean="0">
                <a:solidFill>
                  <a:srgbClr val="002060"/>
                </a:solidFill>
              </a:rPr>
              <a:t>Внимательно посмотри на предметы, вспомни, как они называются, с какой целью их применяют. Подумай, представители какой профессии могут работать с ними. Запиши, что это за профессии. Какую работу выполняют люди этой профессии. Подумай и напиши, чем профессия этих людей полезна обществу.</a:t>
            </a:r>
            <a:endParaRPr lang="ru-RU" dirty="0">
              <a:solidFill>
                <a:srgbClr val="002060"/>
              </a:solidFill>
            </a:endParaRPr>
          </a:p>
        </p:txBody>
      </p:sp>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914400" y="381000"/>
            <a:ext cx="78486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23863" algn="l"/>
              </a:tabLst>
            </a:pPr>
            <a:r>
              <a:rPr kumimoji="0" lang="ru-RU" b="0" u="none" strike="noStrike" cap="none" normalizeH="0" baseline="0" dirty="0" smtClean="0">
                <a:ln>
                  <a:noFill/>
                </a:ln>
                <a:solidFill>
                  <a:schemeClr val="tx1"/>
                </a:solidFill>
                <a:effectLst/>
                <a:ea typeface="Times New Roman" pitchFamily="18" charset="0"/>
                <a:cs typeface="Arial" pitchFamily="34" charset="0"/>
              </a:rPr>
              <a:t>На фотографиях изображены предметы, с которыми работают представители одной</a:t>
            </a:r>
            <a:r>
              <a:rPr kumimoji="0" lang="ru-RU" b="0" u="none" strike="noStrike" cap="none" normalizeH="0" dirty="0" smtClean="0">
                <a:ln>
                  <a:noFill/>
                </a:ln>
                <a:solidFill>
                  <a:schemeClr val="tx1"/>
                </a:solidFill>
                <a:effectLst/>
                <a:ea typeface="Times New Roman" pitchFamily="18" charset="0"/>
                <a:cs typeface="Arial" pitchFamily="34" charset="0"/>
              </a:rPr>
              <a:t> профессии</a:t>
            </a:r>
            <a:r>
              <a:rPr kumimoji="0" lang="ru-RU" b="0" u="none" strike="noStrike" cap="none" normalizeH="0" baseline="0" dirty="0" smtClean="0">
                <a:ln>
                  <a:noFill/>
                </a:ln>
                <a:solidFill>
                  <a:schemeClr val="tx1"/>
                </a:solidFill>
                <a:effectLst/>
                <a:ea typeface="Times New Roman" pitchFamily="18" charset="0"/>
                <a:cs typeface="Arial" pitchFamily="34" charset="0"/>
              </a:rPr>
              <a:t>.</a:t>
            </a:r>
            <a:r>
              <a:rPr lang="ru-RU" dirty="0" smtClean="0">
                <a:ea typeface="Times New Roman" pitchFamily="18" charset="0"/>
                <a:cs typeface="Arial" pitchFamily="34" charset="0"/>
              </a:rPr>
              <a:t> </a:t>
            </a:r>
            <a:r>
              <a:rPr kumimoji="0" lang="ru-RU" b="0" u="none" strike="noStrike" cap="none" normalizeH="0" baseline="0" dirty="0" smtClean="0">
                <a:ln>
                  <a:noFill/>
                </a:ln>
                <a:solidFill>
                  <a:schemeClr val="tx1"/>
                </a:solidFill>
                <a:effectLst/>
                <a:ea typeface="Times New Roman" pitchFamily="18" charset="0"/>
                <a:cs typeface="Arial" pitchFamily="34" charset="0"/>
              </a:rPr>
              <a:t>Что это за профессия? Какую работу выполняют люди этой профессии? Чем работа</a:t>
            </a:r>
            <a:r>
              <a:rPr kumimoji="0" lang="ru-RU" b="0" u="none" strike="noStrike" cap="none" normalizeH="0" dirty="0" smtClean="0">
                <a:ln>
                  <a:noFill/>
                </a:ln>
                <a:solidFill>
                  <a:schemeClr val="tx1"/>
                </a:solidFill>
                <a:effectLst/>
                <a:ea typeface="Times New Roman" pitchFamily="18" charset="0"/>
                <a:cs typeface="Arial" pitchFamily="34" charset="0"/>
              </a:rPr>
              <a:t> людей этой профессии  полезна обществу?</a:t>
            </a:r>
            <a:endParaRPr kumimoji="0" lang="ru-RU" b="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80898" name="Picture 2" descr="D:\Рабочий стол\4c71a9cb0b70cd0d074a85c5220b5918.png"/>
          <p:cNvPicPr>
            <a:picLocks noChangeAspect="1" noChangeArrowheads="1"/>
          </p:cNvPicPr>
          <p:nvPr/>
        </p:nvPicPr>
        <p:blipFill>
          <a:blip r:embed="rId3" cstate="print">
            <a:lum bright="-10000" contrast="20000"/>
          </a:blip>
          <a:srcRect t="42216"/>
          <a:stretch>
            <a:fillRect/>
          </a:stretch>
        </p:blipFill>
        <p:spPr bwMode="auto">
          <a:xfrm>
            <a:off x="2133600" y="1371600"/>
            <a:ext cx="6561905" cy="2190276"/>
          </a:xfrm>
          <a:prstGeom prst="rect">
            <a:avLst/>
          </a:prstGeom>
          <a:noFill/>
        </p:spPr>
      </p:pic>
      <p:sp>
        <p:nvSpPr>
          <p:cNvPr id="11" name="Прямоугольник 10"/>
          <p:cNvSpPr/>
          <p:nvPr/>
        </p:nvSpPr>
        <p:spPr>
          <a:xfrm>
            <a:off x="533400" y="4191000"/>
            <a:ext cx="8153400" cy="923330"/>
          </a:xfrm>
          <a:prstGeom prst="rect">
            <a:avLst/>
          </a:prstGeom>
        </p:spPr>
        <p:txBody>
          <a:bodyPr wrap="square">
            <a:spAutoFit/>
          </a:bodyPr>
          <a:lstStyle/>
          <a:p>
            <a:pPr algn="just"/>
            <a:r>
              <a:rPr lang="ru-RU" b="1" dirty="0" smtClean="0"/>
              <a:t>С этими предметами работает</a:t>
            </a:r>
            <a:r>
              <a:rPr lang="ru-RU" dirty="0" smtClean="0"/>
              <a:t> врач. Врач — одна из важнейших профессий людей. Врач лечит людей от болезней, спасает людей. От хорошей работы врачей зависит состояние здоровья </a:t>
            </a:r>
            <a:r>
              <a:rPr lang="ru-RU" b="1" dirty="0" smtClean="0"/>
              <a:t>общества</a:t>
            </a:r>
            <a:r>
              <a:rPr lang="ru-RU" dirty="0" smtClean="0"/>
              <a:t>.</a:t>
            </a:r>
            <a:endParaRPr lang="ru-RU" dirty="0"/>
          </a:p>
        </p:txBody>
      </p:sp>
      <p:sp>
        <p:nvSpPr>
          <p:cNvPr id="12" name="Прямоугольник 11"/>
          <p:cNvSpPr/>
          <p:nvPr/>
        </p:nvSpPr>
        <p:spPr>
          <a:xfrm>
            <a:off x="457200" y="16764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0"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7" name="Прямоугольник 6"/>
          <p:cNvSpPr/>
          <p:nvPr/>
        </p:nvSpPr>
        <p:spPr>
          <a:xfrm>
            <a:off x="533400" y="4648200"/>
            <a:ext cx="8001000" cy="1477328"/>
          </a:xfrm>
          <a:prstGeom prst="rect">
            <a:avLst/>
          </a:prstGeom>
          <a:ln w="28575">
            <a:solidFill>
              <a:srgbClr val="00B050"/>
            </a:solidFill>
          </a:ln>
        </p:spPr>
        <p:txBody>
          <a:bodyPr wrap="square">
            <a:spAutoFit/>
          </a:bodyPr>
          <a:lstStyle/>
          <a:p>
            <a:pPr algn="just"/>
            <a:r>
              <a:rPr lang="ru-RU" dirty="0" smtClean="0">
                <a:solidFill>
                  <a:srgbClr val="002060"/>
                </a:solidFill>
              </a:rPr>
              <a:t>Внимательно рассмотри фотографии. Какой работой заняты на фотографиях люди? Подумай, как называются профессии этих людей. Выбери одну из фотографий, отметь свой выбор в поле для ответов. Как называется эта профессия? Какие материалы, какое оборудование использует представитель этой профессии в работе?</a:t>
            </a:r>
          </a:p>
        </p:txBody>
      </p:sp>
      <p:pic>
        <p:nvPicPr>
          <p:cNvPr id="75777" name="Picture 1" descr="D:\Рабочий стол\get_file.png"/>
          <p:cNvPicPr>
            <a:picLocks noChangeAspect="1" noChangeArrowheads="1"/>
          </p:cNvPicPr>
          <p:nvPr/>
        </p:nvPicPr>
        <p:blipFill>
          <a:blip r:embed="rId3" cstate="print"/>
          <a:srcRect/>
          <a:stretch>
            <a:fillRect/>
          </a:stretch>
        </p:blipFill>
        <p:spPr bwMode="auto">
          <a:xfrm>
            <a:off x="1600200" y="2514600"/>
            <a:ext cx="5972175" cy="1628775"/>
          </a:xfrm>
          <a:prstGeom prst="rect">
            <a:avLst/>
          </a:prstGeom>
          <a:noFill/>
        </p:spPr>
      </p:pic>
      <p:sp>
        <p:nvSpPr>
          <p:cNvPr id="10" name="Прямоугольник 9"/>
          <p:cNvSpPr/>
          <p:nvPr/>
        </p:nvSpPr>
        <p:spPr>
          <a:xfrm>
            <a:off x="1066800" y="457200"/>
            <a:ext cx="7696200" cy="1477328"/>
          </a:xfrm>
          <a:prstGeom prst="rect">
            <a:avLst/>
          </a:prstGeom>
        </p:spPr>
        <p:txBody>
          <a:bodyPr wrap="square">
            <a:spAutoFit/>
          </a:bodyPr>
          <a:lstStyle/>
          <a:p>
            <a:pPr algn="just"/>
            <a:r>
              <a:rPr lang="ru-RU" dirty="0" smtClean="0"/>
              <a:t>На фотографиях изображены люди разных профессий за работой. Выбери ОДНУ из фотографий и запиши букву, под которой она приведена.</a:t>
            </a:r>
          </a:p>
          <a:p>
            <a:pPr algn="just"/>
            <a:r>
              <a:rPr lang="ru-RU" dirty="0" smtClean="0"/>
              <a:t>Представитель какой профессии изображён на выбранной фотографии? Какую работу выполняют люди этой профессии? Какие материалы / какое оборудование используют представители этой профессии в работе?</a:t>
            </a:r>
            <a:endParaRPr lang="ru-RU" dirty="0"/>
          </a:p>
        </p:txBody>
      </p:sp>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380999"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8</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 name="Прямоугольник 7"/>
          <p:cNvSpPr/>
          <p:nvPr/>
        </p:nvSpPr>
        <p:spPr>
          <a:xfrm>
            <a:off x="533400" y="4495800"/>
            <a:ext cx="8001000" cy="923330"/>
          </a:xfrm>
          <a:prstGeom prst="rect">
            <a:avLst/>
          </a:prstGeom>
        </p:spPr>
        <p:txBody>
          <a:bodyPr wrap="square">
            <a:spAutoFit/>
          </a:bodyPr>
          <a:lstStyle/>
          <a:p>
            <a:pPr algn="just"/>
            <a:r>
              <a:rPr lang="ru-RU" dirty="0" smtClean="0"/>
              <a:t>Парикмахер (А) — это мастер по работе с волосами. </a:t>
            </a:r>
            <a:r>
              <a:rPr lang="ru-RU" b="1" dirty="0" smtClean="0"/>
              <a:t>Делает</a:t>
            </a:r>
            <a:r>
              <a:rPr lang="ru-RU" dirty="0" smtClean="0"/>
              <a:t> разные виды стрижек, окраску волос, завивку и укладку. </a:t>
            </a:r>
            <a:r>
              <a:rPr lang="ru-RU" b="1" dirty="0" smtClean="0"/>
              <a:t>Предметы, необходимые </a:t>
            </a:r>
            <a:r>
              <a:rPr lang="ru-RU" dirty="0" smtClean="0"/>
              <a:t>парикмахеру: ножницы, расческа, фен, бигуди, машинка для стрижки волос.</a:t>
            </a:r>
            <a:endParaRPr lang="ru-RU" dirty="0"/>
          </a:p>
        </p:txBody>
      </p:sp>
      <p:sp>
        <p:nvSpPr>
          <p:cNvPr id="10" name="Прямоугольник 9"/>
          <p:cNvSpPr/>
          <p:nvPr/>
        </p:nvSpPr>
        <p:spPr>
          <a:xfrm>
            <a:off x="609600" y="37338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11" name="Picture 1" descr="D:\Рабочий стол\get_file.png"/>
          <p:cNvPicPr>
            <a:picLocks noChangeAspect="1" noChangeArrowheads="1"/>
          </p:cNvPicPr>
          <p:nvPr/>
        </p:nvPicPr>
        <p:blipFill>
          <a:blip r:embed="rId3" cstate="print"/>
          <a:srcRect/>
          <a:stretch>
            <a:fillRect/>
          </a:stretch>
        </p:blipFill>
        <p:spPr bwMode="auto">
          <a:xfrm>
            <a:off x="1905000" y="2286000"/>
            <a:ext cx="5972175" cy="1628775"/>
          </a:xfrm>
          <a:prstGeom prst="rect">
            <a:avLst/>
          </a:prstGeom>
          <a:noFill/>
        </p:spPr>
      </p:pic>
      <p:sp>
        <p:nvSpPr>
          <p:cNvPr id="12" name="Прямоугольник 11"/>
          <p:cNvSpPr/>
          <p:nvPr/>
        </p:nvSpPr>
        <p:spPr>
          <a:xfrm>
            <a:off x="1066800" y="457200"/>
            <a:ext cx="7696200" cy="1477328"/>
          </a:xfrm>
          <a:prstGeom prst="rect">
            <a:avLst/>
          </a:prstGeom>
        </p:spPr>
        <p:txBody>
          <a:bodyPr wrap="square">
            <a:spAutoFit/>
          </a:bodyPr>
          <a:lstStyle/>
          <a:p>
            <a:pPr algn="just"/>
            <a:r>
              <a:rPr lang="ru-RU" dirty="0" smtClean="0"/>
              <a:t>На фотографиях изображены люди разных профессий за работой. Выбери ОДНУ из фотографий и запиши букву, под которой она приведена.</a:t>
            </a:r>
          </a:p>
          <a:p>
            <a:pPr algn="just"/>
            <a:r>
              <a:rPr lang="ru-RU" dirty="0" smtClean="0"/>
              <a:t>Представитель какой профессии изображён на выбранной фотографии? Какую работу выполняют люди этой профессии? Какие материалы / какое оборудование используют представители этой профессии в работе?</a:t>
            </a:r>
            <a:endParaRPr lang="ru-RU" dirty="0"/>
          </a:p>
        </p:txBody>
      </p:sp>
      <p:pic>
        <p:nvPicPr>
          <p:cNvPr id="13"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381000" y="3810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2052" name="Picture 4" descr="D:\Рабочий стол\main_24_1_фотограф.jpg"/>
          <p:cNvPicPr>
            <a:picLocks noChangeAspect="1" noChangeArrowheads="1"/>
          </p:cNvPicPr>
          <p:nvPr/>
        </p:nvPicPr>
        <p:blipFill>
          <a:blip r:embed="rId3" cstate="print">
            <a:lum bright="40000" contrast="-40000"/>
          </a:blip>
          <a:srcRect t="5140" b="11905"/>
          <a:stretch>
            <a:fillRect/>
          </a:stretch>
        </p:blipFill>
        <p:spPr bwMode="auto">
          <a:xfrm>
            <a:off x="4191000" y="533400"/>
            <a:ext cx="4553464" cy="5666013"/>
          </a:xfrm>
          <a:prstGeom prst="rect">
            <a:avLst/>
          </a:prstGeom>
          <a:noFill/>
        </p:spPr>
      </p:pic>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
        <p:nvSpPr>
          <p:cNvPr id="2050" name="Rectangle 2"/>
          <p:cNvSpPr>
            <a:spLocks noChangeArrowheads="1"/>
          </p:cNvSpPr>
          <p:nvPr/>
        </p:nvSpPr>
        <p:spPr bwMode="auto">
          <a:xfrm>
            <a:off x="457200" y="914400"/>
            <a:ext cx="67056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Стоматолог:</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делает профилактический осмотр;</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лечит и отбеливает зубы;</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дает рекомендации по уходу за зубами.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Стоматолог помогает людям сохранить зубы здоровыми.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Шприц, пинцет, зеркало.</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Инспектор ГИБДД:</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фиксирует нарушения на дорогах;</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регулирует движение, проверяет документы;</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выписывает штрафы, оформляет ДТП.</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Инспектор ДПС помогает сохранить закон и порядок на дороге.</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Жезл, прибор для проверки документов, дальномер.</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Фотограф:</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фотографирует людей, животных, природу;</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проявляет и печатает фотографии;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обучает этому искусству других людей.</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Фотограф помогает людям запечатлеть важные и красивые моменты жизни.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Фотоаппарат, штатив, осветительные приборы.</a:t>
            </a:r>
            <a:endParaRPr kumimoji="0" lang="ru-RU" sz="160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381000" y="3810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5123" name="Picture 3" descr="D:\Рабочий стол\main_14_1_художник.jpg"/>
          <p:cNvPicPr>
            <a:picLocks noChangeAspect="1" noChangeArrowheads="1"/>
          </p:cNvPicPr>
          <p:nvPr/>
        </p:nvPicPr>
        <p:blipFill>
          <a:blip r:embed="rId3" cstate="print">
            <a:lum bright="30000"/>
          </a:blip>
          <a:srcRect b="12121"/>
          <a:stretch>
            <a:fillRect/>
          </a:stretch>
        </p:blipFill>
        <p:spPr bwMode="auto">
          <a:xfrm>
            <a:off x="3276600" y="401779"/>
            <a:ext cx="4608785" cy="6075221"/>
          </a:xfrm>
          <a:prstGeom prst="rect">
            <a:avLst/>
          </a:prstGeom>
          <a:noFill/>
        </p:spPr>
      </p:pic>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
        <p:nvSpPr>
          <p:cNvPr id="5122" name="Rectangle 2"/>
          <p:cNvSpPr>
            <a:spLocks noChangeArrowheads="1"/>
          </p:cNvSpPr>
          <p:nvPr/>
        </p:nvSpPr>
        <p:spPr bwMode="auto">
          <a:xfrm>
            <a:off x="381000" y="914400"/>
            <a:ext cx="81534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Художник:</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пишет картины;</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иллюстрирует книги, журналы;</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рисует мультфильмы.</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Художник вдохновляет людей своими произведениями и обогащает культуру.</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Кисти, краски, палитра, карандаши.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Повар:</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готовит еду;</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придумывает новые блюда;</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составляет меню.</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Повара готовят еду для людей, помогают им стать здоровыми и сильными.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Кухонная посуда, духовки, печи.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Архитектор:</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проектирует здания;</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руководит строительством;</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занимается планированием города.</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Архитектор полезен тем, что проектирует здания, мосты и прочие нужные сооружения.</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Теодолит, нивелир, кульман.</a:t>
            </a:r>
            <a:endParaRPr kumimoji="0" lang="ru-RU" sz="160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2</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Прямоугольник 9"/>
          <p:cNvSpPr/>
          <p:nvPr/>
        </p:nvSpPr>
        <p:spPr>
          <a:xfrm>
            <a:off x="1143000" y="381000"/>
            <a:ext cx="7620000" cy="646331"/>
          </a:xfrm>
          <a:prstGeom prst="rect">
            <a:avLst/>
          </a:prstGeom>
        </p:spPr>
        <p:txBody>
          <a:bodyPr wrap="square">
            <a:spAutoFit/>
          </a:bodyPr>
          <a:lstStyle/>
          <a:p>
            <a:pPr algn="just"/>
            <a:r>
              <a:rPr lang="ru-RU" dirty="0" smtClean="0"/>
              <a:t>Умение понимать информацию, представленную разными способами (словесно, знаково-символическими средствами и т.п.)</a:t>
            </a:r>
            <a:endParaRPr lang="ru-RU" dirty="0"/>
          </a:p>
        </p:txBody>
      </p:sp>
      <p:pic>
        <p:nvPicPr>
          <p:cNvPr id="1028" name="Picture 4"/>
          <p:cNvPicPr>
            <a:picLocks noChangeAspect="1" noChangeArrowheads="1"/>
          </p:cNvPicPr>
          <p:nvPr/>
        </p:nvPicPr>
        <p:blipFill>
          <a:blip r:embed="rId3" cstate="print">
            <a:lum bright="-20000" contrast="40000"/>
          </a:blip>
          <a:srcRect/>
          <a:stretch>
            <a:fillRect/>
          </a:stretch>
        </p:blipFill>
        <p:spPr bwMode="auto">
          <a:xfrm>
            <a:off x="838200" y="1295400"/>
            <a:ext cx="2971800" cy="2676098"/>
          </a:xfrm>
          <a:prstGeom prst="rect">
            <a:avLst/>
          </a:prstGeom>
          <a:noFill/>
          <a:ln w="28575">
            <a:solidFill>
              <a:srgbClr val="00B050"/>
            </a:solidFill>
            <a:miter lim="800000"/>
            <a:headEnd/>
            <a:tailEnd/>
          </a:ln>
        </p:spPr>
      </p:pic>
      <p:pic>
        <p:nvPicPr>
          <p:cNvPr id="1029" name="Picture 5"/>
          <p:cNvPicPr>
            <a:picLocks noChangeAspect="1" noChangeArrowheads="1"/>
          </p:cNvPicPr>
          <p:nvPr/>
        </p:nvPicPr>
        <p:blipFill>
          <a:blip r:embed="rId4" cstate="print">
            <a:lum bright="-20000" contrast="40000"/>
          </a:blip>
          <a:srcRect/>
          <a:stretch>
            <a:fillRect/>
          </a:stretch>
        </p:blipFill>
        <p:spPr bwMode="auto">
          <a:xfrm>
            <a:off x="457200" y="4114800"/>
            <a:ext cx="4133144" cy="2209800"/>
          </a:xfrm>
          <a:prstGeom prst="rect">
            <a:avLst/>
          </a:prstGeom>
          <a:noFill/>
          <a:ln w="28575">
            <a:solidFill>
              <a:srgbClr val="00B050"/>
            </a:solidFill>
            <a:miter lim="800000"/>
            <a:headEnd/>
            <a:tailEnd/>
          </a:ln>
        </p:spPr>
      </p:pic>
      <p:pic>
        <p:nvPicPr>
          <p:cNvPr id="1030" name="Picture 6"/>
          <p:cNvPicPr>
            <a:picLocks noChangeAspect="1" noChangeArrowheads="1"/>
          </p:cNvPicPr>
          <p:nvPr/>
        </p:nvPicPr>
        <p:blipFill>
          <a:blip r:embed="rId5" cstate="print">
            <a:lum bright="-20000" contrast="40000"/>
          </a:blip>
          <a:srcRect/>
          <a:stretch>
            <a:fillRect/>
          </a:stretch>
        </p:blipFill>
        <p:spPr bwMode="auto">
          <a:xfrm>
            <a:off x="4724400" y="1143000"/>
            <a:ext cx="3945835" cy="1600200"/>
          </a:xfrm>
          <a:prstGeom prst="rect">
            <a:avLst/>
          </a:prstGeom>
          <a:noFill/>
          <a:ln w="28575">
            <a:solidFill>
              <a:srgbClr val="00B050"/>
            </a:solidFill>
            <a:miter lim="800000"/>
            <a:headEnd/>
            <a:tailEnd/>
          </a:ln>
        </p:spPr>
      </p:pic>
      <p:pic>
        <p:nvPicPr>
          <p:cNvPr id="1031" name="Picture 7"/>
          <p:cNvPicPr>
            <a:picLocks noChangeAspect="1" noChangeArrowheads="1"/>
          </p:cNvPicPr>
          <p:nvPr/>
        </p:nvPicPr>
        <p:blipFill>
          <a:blip r:embed="rId6" cstate="print">
            <a:lum bright="-20000" contrast="40000"/>
          </a:blip>
          <a:srcRect/>
          <a:stretch>
            <a:fillRect/>
          </a:stretch>
        </p:blipFill>
        <p:spPr bwMode="auto">
          <a:xfrm>
            <a:off x="4724400" y="2895600"/>
            <a:ext cx="3937183" cy="2743200"/>
          </a:xfrm>
          <a:prstGeom prst="rect">
            <a:avLst/>
          </a:prstGeom>
          <a:noFill/>
          <a:ln w="28575">
            <a:solidFill>
              <a:srgbClr val="00B050"/>
            </a:solidFill>
            <a:miter lim="800000"/>
            <a:headEnd/>
            <a:tailEnd/>
          </a:ln>
        </p:spPr>
      </p:pic>
      <p:pic>
        <p:nvPicPr>
          <p:cNvPr id="15" name="Picture 2" descr="C:\Users\я\Desktop\Загрузки. Черновик\right-24823_1280.png">
            <a:hlinkClick r:id="rId7" action="ppaction://hlinksldjump"/>
          </p:cNvPr>
          <p:cNvPicPr>
            <a:picLocks noChangeAspect="1" noChangeArrowheads="1"/>
          </p:cNvPicPr>
          <p:nvPr/>
        </p:nvPicPr>
        <p:blipFill>
          <a:blip r:embed="rId8"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81000" y="3810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8"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pic>
        <p:nvPicPr>
          <p:cNvPr id="6146" name="Picture 2" descr="C:\Users\я\Desktop\Загрузки. Черновик\s1200.png"/>
          <p:cNvPicPr>
            <a:picLocks noChangeAspect="1" noChangeArrowheads="1"/>
          </p:cNvPicPr>
          <p:nvPr/>
        </p:nvPicPr>
        <p:blipFill>
          <a:blip r:embed="rId5" cstate="print">
            <a:lum bright="40000"/>
          </a:blip>
          <a:srcRect/>
          <a:stretch>
            <a:fillRect/>
          </a:stretch>
        </p:blipFill>
        <p:spPr bwMode="auto">
          <a:xfrm>
            <a:off x="3200400" y="743058"/>
            <a:ext cx="5410200" cy="5379930"/>
          </a:xfrm>
          <a:prstGeom prst="rect">
            <a:avLst/>
          </a:prstGeom>
          <a:noFill/>
        </p:spPr>
      </p:pic>
      <p:sp>
        <p:nvSpPr>
          <p:cNvPr id="77825" name="Rectangle 1"/>
          <p:cNvSpPr>
            <a:spLocks noChangeArrowheads="1"/>
          </p:cNvSpPr>
          <p:nvPr/>
        </p:nvSpPr>
        <p:spPr bwMode="auto">
          <a:xfrm>
            <a:off x="381000" y="990600"/>
            <a:ext cx="7315200"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Почтальон:</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разносит корреспонденцию;</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подписывает на периодику;</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 принимает и выдает посылки;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Работа почтальона полезна тем, что производится доставка адресатам важных бумаг, счетов, писем, газет и т.д.</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ea typeface="Times New Roman" pitchFamily="18" charset="0"/>
                <a:cs typeface="Arial" pitchFamily="34" charset="0"/>
              </a:rPr>
              <a:t>Компьютер, штамп, весы.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826" name="Rectangle 2"/>
          <p:cNvSpPr>
            <a:spLocks noChangeArrowheads="1"/>
          </p:cNvSpPr>
          <p:nvPr/>
        </p:nvSpPr>
        <p:spPr bwMode="auto">
          <a:xfrm>
            <a:off x="381000" y="3048000"/>
            <a:ext cx="83058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Маляр-штукатур:</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занимается покраской и отделкой помещений;</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штукатурит, клеит обои.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Маляр-штукатур помогает привести государственные и иные помещения в надлежащий вид.</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Мастерок, кисти, </a:t>
            </a:r>
            <a:r>
              <a:rPr kumimoji="0" lang="ru-RU" sz="1600" b="0" u="none" strike="noStrike" cap="none" normalizeH="0" baseline="0" dirty="0" err="1" smtClean="0">
                <a:ln>
                  <a:noFill/>
                </a:ln>
                <a:solidFill>
                  <a:srgbClr val="000000"/>
                </a:solidFill>
                <a:effectLst/>
                <a:ea typeface="Times New Roman" pitchFamily="18" charset="0"/>
                <a:cs typeface="Arial" pitchFamily="34" charset="0"/>
              </a:rPr>
              <a:t>полутер</a:t>
            </a:r>
            <a:r>
              <a:rPr kumimoji="0" lang="ru-RU" sz="1600" b="0" u="none" strike="noStrike" cap="none" normalizeH="0" baseline="0" dirty="0" smtClean="0">
                <a:ln>
                  <a:noFill/>
                </a:ln>
                <a:solidFill>
                  <a:srgbClr val="000000"/>
                </a:solidFill>
                <a:effectLst/>
                <a:ea typeface="Times New Roman" pitchFamily="18" charset="0"/>
                <a:cs typeface="Arial" pitchFamily="34" charset="0"/>
              </a:rPr>
              <a:t>, шпатель..</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Пожарный:</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тушит пожары;</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занимается спасением и эвакуацией людей при ЧП;</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оказывает первую медицинскую помощь.</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пожарного полезна тем, что помогает спасать людей и имущество.</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Топор, багор, огнетушитель.</a:t>
            </a:r>
            <a:endParaRPr kumimoji="0" lang="ru-RU" sz="16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81000" y="3048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7170" name="Picture 2" descr="C:\Users\я\Desktop\Загрузки. Черновик\sro-izyskanie.png"/>
          <p:cNvPicPr>
            <a:picLocks noChangeAspect="1" noChangeArrowheads="1"/>
          </p:cNvPicPr>
          <p:nvPr/>
        </p:nvPicPr>
        <p:blipFill>
          <a:blip r:embed="rId3" cstate="print">
            <a:lum bright="40000"/>
          </a:blip>
          <a:srcRect/>
          <a:stretch>
            <a:fillRect/>
          </a:stretch>
        </p:blipFill>
        <p:spPr bwMode="auto">
          <a:xfrm>
            <a:off x="1219200" y="635508"/>
            <a:ext cx="7315200" cy="5705856"/>
          </a:xfrm>
          <a:prstGeom prst="rect">
            <a:avLst/>
          </a:prstGeom>
          <a:noFill/>
        </p:spPr>
      </p:pic>
      <p:pic>
        <p:nvPicPr>
          <p:cNvPr id="7"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
        <p:nvSpPr>
          <p:cNvPr id="84993" name="Rectangle 1"/>
          <p:cNvSpPr>
            <a:spLocks noChangeArrowheads="1"/>
          </p:cNvSpPr>
          <p:nvPr/>
        </p:nvSpPr>
        <p:spPr bwMode="auto">
          <a:xfrm>
            <a:off x="381000" y="685800"/>
            <a:ext cx="82296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Строитель:</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руководит монтажом строительных конструкций;</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осуществляет контроль качества строительных материалов;</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разрабатывает проекты по строительству.</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строителя полезна тем, что помогает строить разные объекты.</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Кельма, молоток, лопата..</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Водитель:</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управляет транспортом;</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устраняет в пути мелкие неисправности;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контролирует соблюдение пассажирами правил проезда, посадки и высадки, правил перевозки.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водителя полезна обществу тем, что перевозит пассажиров и грузы в места назначения.</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Домкрат, насос, гаечный ключ.</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Продавец:</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расставляет продукцию на прилавке;</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отпускает товар;</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следит за своевременным пополнением запасов и сроком реализации.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продавца полезна тем, что помогает людям сделать правильный выбор и купить нужную вещь.</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Весы, кассовый аппарат, калькулятор.</a:t>
            </a:r>
            <a:endParaRPr kumimoji="0" lang="ru-RU" sz="16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81000" y="3810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8194" name="Picture 2" descr="C:\Users\я\Desktop\Загрузки. Черновик\575.jpg"/>
          <p:cNvPicPr>
            <a:picLocks noChangeAspect="1" noChangeArrowheads="1"/>
          </p:cNvPicPr>
          <p:nvPr/>
        </p:nvPicPr>
        <p:blipFill>
          <a:blip r:embed="rId3" cstate="print">
            <a:lum bright="40000"/>
          </a:blip>
          <a:srcRect/>
          <a:stretch>
            <a:fillRect/>
          </a:stretch>
        </p:blipFill>
        <p:spPr bwMode="auto">
          <a:xfrm>
            <a:off x="533400" y="1524000"/>
            <a:ext cx="8263467" cy="4648200"/>
          </a:xfrm>
          <a:prstGeom prst="rect">
            <a:avLst/>
          </a:prstGeom>
          <a:noFill/>
        </p:spPr>
      </p:pic>
      <p:sp>
        <p:nvSpPr>
          <p:cNvPr id="86017" name="Rectangle 1"/>
          <p:cNvSpPr>
            <a:spLocks noChangeArrowheads="1"/>
          </p:cNvSpPr>
          <p:nvPr/>
        </p:nvSpPr>
        <p:spPr bwMode="auto">
          <a:xfrm>
            <a:off x="381000" y="914400"/>
            <a:ext cx="8305800"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Ветеринар:</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оказывает врачебную и профилактическую помощь животным;</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делает профилактические прививки животным;</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проводит санитарный контроль, лечит и прививает животных.</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ветеринара полезна тем, что помогает животным быть здоровыми.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Шприц, машинка для стрижки, термометры для животных.</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Автомеханик:</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выполняет техническое обслуживание и ремонт автомобилей;</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проводит диагностику технического состояния автомобилей.</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автомеханика полезна обществу тем, что помогает людям сохранить автомобили в исправном состоянии.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Домкрат, гаечные ключи, отвертка, плоскогубцы</a:t>
            </a:r>
            <a:r>
              <a:rPr kumimoji="0" lang="ru-RU"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381000" y="4495800"/>
            <a:ext cx="83820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u="none" strike="noStrike" cap="none" normalizeH="0" baseline="0" dirty="0" smtClean="0">
                <a:ln>
                  <a:noFill/>
                </a:ln>
                <a:solidFill>
                  <a:srgbClr val="00B050"/>
                </a:solidFill>
                <a:effectLst/>
                <a:ea typeface="Times New Roman" pitchFamily="18" charset="0"/>
                <a:cs typeface="Arial" pitchFamily="34" charset="0"/>
              </a:rPr>
              <a:t>Швея:</a:t>
            </a:r>
            <a:endParaRPr kumimoji="0" lang="ru-RU" sz="1600" b="0" u="none" strike="noStrike" cap="none" normalizeH="0" baseline="0" dirty="0" smtClean="0">
              <a:ln>
                <a:noFill/>
              </a:ln>
              <a:solidFill>
                <a:srgbClr val="00B05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следит за работой швейной техники, меняет шпульки;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 делает швейный ремонт одежды.</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Профессия швеи полезна обществу тем, что помогает производить изделия из ткани и кожи.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Какие инструменты и приспособления используются в этой профессии?</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u="none" strike="noStrike" cap="none" normalizeH="0" baseline="0" dirty="0" smtClean="0">
                <a:ln>
                  <a:noFill/>
                </a:ln>
                <a:solidFill>
                  <a:srgbClr val="000000"/>
                </a:solidFill>
                <a:effectLst/>
                <a:ea typeface="Times New Roman" pitchFamily="18" charset="0"/>
                <a:cs typeface="Arial" pitchFamily="34" charset="0"/>
              </a:rPr>
              <a:t>Иголки, ножницы, швейная машинка..</a:t>
            </a:r>
            <a:endParaRPr kumimoji="0" lang="ru-RU" sz="1600" b="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2" descr="C:\Users\я\Desktop\Загрузки. Черновик\green-home.jpg">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9</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TextBox 9"/>
          <p:cNvSpPr txBox="1"/>
          <p:nvPr/>
        </p:nvSpPr>
        <p:spPr>
          <a:xfrm>
            <a:off x="990600" y="381000"/>
            <a:ext cx="7772399" cy="646331"/>
          </a:xfrm>
          <a:prstGeom prst="rect">
            <a:avLst/>
          </a:prstGeom>
          <a:noFill/>
        </p:spPr>
        <p:txBody>
          <a:bodyPr wrap="square" rtlCol="0">
            <a:spAutoFit/>
          </a:bodyPr>
          <a:lstStyle/>
          <a:p>
            <a:pPr algn="just"/>
            <a:r>
              <a:rPr lang="ru-RU" dirty="0" smtClean="0"/>
              <a:t>Понимание значимости семьи и семейных отношений, образования, государства и его институтов, а также институтов духовной культуры.</a:t>
            </a:r>
            <a:endParaRPr lang="ru-RU" dirty="0"/>
          </a:p>
        </p:txBody>
      </p:sp>
      <p:pic>
        <p:nvPicPr>
          <p:cNvPr id="3076" name="Picture 4" descr="C:\Users\я\Desktop\Загрузки. Черновик\img13.jpg"/>
          <p:cNvPicPr>
            <a:picLocks noChangeAspect="1" noChangeArrowheads="1"/>
          </p:cNvPicPr>
          <p:nvPr/>
        </p:nvPicPr>
        <p:blipFill>
          <a:blip r:embed="rId3" cstate="print"/>
          <a:srcRect/>
          <a:stretch>
            <a:fillRect/>
          </a:stretch>
        </p:blipFill>
        <p:spPr bwMode="auto">
          <a:xfrm>
            <a:off x="406400" y="1524000"/>
            <a:ext cx="3327400" cy="2495550"/>
          </a:xfrm>
          <a:prstGeom prst="rect">
            <a:avLst/>
          </a:prstGeom>
          <a:noFill/>
          <a:ln w="19050">
            <a:solidFill>
              <a:srgbClr val="00B050"/>
            </a:solidFill>
          </a:ln>
        </p:spPr>
      </p:pic>
      <p:pic>
        <p:nvPicPr>
          <p:cNvPr id="3077" name="Picture 5" descr="C:\Users\я\Desktop\Загрузки. Черновик\img9.jpg"/>
          <p:cNvPicPr>
            <a:picLocks noChangeAspect="1" noChangeArrowheads="1"/>
          </p:cNvPicPr>
          <p:nvPr/>
        </p:nvPicPr>
        <p:blipFill>
          <a:blip r:embed="rId4" cstate="print"/>
          <a:srcRect/>
          <a:stretch>
            <a:fillRect/>
          </a:stretch>
        </p:blipFill>
        <p:spPr bwMode="auto">
          <a:xfrm>
            <a:off x="3810000" y="1066800"/>
            <a:ext cx="3352800" cy="2514600"/>
          </a:xfrm>
          <a:prstGeom prst="rect">
            <a:avLst/>
          </a:prstGeom>
          <a:noFill/>
          <a:ln w="28575">
            <a:solidFill>
              <a:srgbClr val="00B050"/>
            </a:solidFill>
          </a:ln>
        </p:spPr>
      </p:pic>
      <p:pic>
        <p:nvPicPr>
          <p:cNvPr id="3078" name="Picture 6" descr="C:\Users\я\Desktop\Загрузки. Черновик\img32.jpg"/>
          <p:cNvPicPr>
            <a:picLocks noChangeAspect="1" noChangeArrowheads="1"/>
          </p:cNvPicPr>
          <p:nvPr/>
        </p:nvPicPr>
        <p:blipFill>
          <a:blip r:embed="rId5" cstate="print"/>
          <a:srcRect/>
          <a:stretch>
            <a:fillRect/>
          </a:stretch>
        </p:blipFill>
        <p:spPr bwMode="auto">
          <a:xfrm>
            <a:off x="5105400" y="3124200"/>
            <a:ext cx="3454400" cy="2590800"/>
          </a:xfrm>
          <a:prstGeom prst="rect">
            <a:avLst/>
          </a:prstGeom>
          <a:noFill/>
          <a:ln w="28575">
            <a:solidFill>
              <a:srgbClr val="00B050"/>
            </a:solidFill>
          </a:ln>
        </p:spPr>
      </p:pic>
      <p:pic>
        <p:nvPicPr>
          <p:cNvPr id="3079" name="Picture 7" descr="C:\Users\я\Desktop\Загрузки. Черновик\img11.jpg"/>
          <p:cNvPicPr>
            <a:picLocks noChangeAspect="1" noChangeArrowheads="1"/>
          </p:cNvPicPr>
          <p:nvPr/>
        </p:nvPicPr>
        <p:blipFill>
          <a:blip r:embed="rId6" cstate="print"/>
          <a:srcRect b="6977"/>
          <a:stretch>
            <a:fillRect/>
          </a:stretch>
        </p:blipFill>
        <p:spPr bwMode="auto">
          <a:xfrm>
            <a:off x="838200" y="3733799"/>
            <a:ext cx="3733800" cy="2604977"/>
          </a:xfrm>
          <a:prstGeom prst="rect">
            <a:avLst/>
          </a:prstGeom>
          <a:noFill/>
          <a:ln w="28575">
            <a:solidFill>
              <a:srgbClr val="00B050"/>
            </a:solidFill>
          </a:ln>
        </p:spPr>
      </p:pic>
      <p:pic>
        <p:nvPicPr>
          <p:cNvPr id="13" name="Picture 2" descr="C:\Users\я\Desktop\Загрузки. Черновик\right-24823_1280.png">
            <a:hlinkClick r:id="rId7" action="ppaction://hlinksldjump"/>
          </p:cNvPr>
          <p:cNvPicPr>
            <a:picLocks noChangeAspect="1" noChangeArrowheads="1"/>
          </p:cNvPicPr>
          <p:nvPr/>
        </p:nvPicPr>
        <p:blipFill>
          <a:blip r:embed="rId8"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9</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TextBox 9"/>
          <p:cNvSpPr txBox="1"/>
          <p:nvPr/>
        </p:nvSpPr>
        <p:spPr>
          <a:xfrm>
            <a:off x="990600" y="381000"/>
            <a:ext cx="7772399" cy="923330"/>
          </a:xfrm>
          <a:prstGeom prst="rect">
            <a:avLst/>
          </a:prstGeom>
          <a:noFill/>
        </p:spPr>
        <p:txBody>
          <a:bodyPr wrap="square" rtlCol="0">
            <a:spAutoFit/>
          </a:bodyPr>
          <a:lstStyle/>
          <a:p>
            <a:pPr algn="just"/>
            <a:r>
              <a:rPr lang="ru-RU" dirty="0" smtClean="0"/>
              <a:t>День матери – международный праздник в честь матерей. В России его официально отмечают в последнее воскресенье ноября. Обведи эту дату в календаре. Запиши, на какое число приходит этот день в 2019 году.</a:t>
            </a:r>
            <a:endParaRPr lang="ru-RU" dirty="0"/>
          </a:p>
        </p:txBody>
      </p:sp>
      <p:pic>
        <p:nvPicPr>
          <p:cNvPr id="104450" name="Picture 2" descr="C:\Users\я\Desktop\Загрузки. Черновик\e452474f6458eba9bb3bddf5dc65e530.png"/>
          <p:cNvPicPr>
            <a:picLocks noChangeAspect="1" noChangeArrowheads="1"/>
          </p:cNvPicPr>
          <p:nvPr/>
        </p:nvPicPr>
        <p:blipFill>
          <a:blip r:embed="rId3" cstate="print">
            <a:lum bright="-20000" contrast="40000"/>
          </a:blip>
          <a:srcRect t="17269" b="14587"/>
          <a:stretch>
            <a:fillRect/>
          </a:stretch>
        </p:blipFill>
        <p:spPr bwMode="auto">
          <a:xfrm>
            <a:off x="685800" y="1295400"/>
            <a:ext cx="7974330" cy="4267200"/>
          </a:xfrm>
          <a:prstGeom prst="rect">
            <a:avLst/>
          </a:prstGeom>
          <a:noFill/>
        </p:spPr>
      </p:pic>
      <p:pic>
        <p:nvPicPr>
          <p:cNvPr id="8"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9</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TextBox 9"/>
          <p:cNvSpPr txBox="1"/>
          <p:nvPr/>
        </p:nvSpPr>
        <p:spPr>
          <a:xfrm>
            <a:off x="990600" y="381000"/>
            <a:ext cx="7772399" cy="923330"/>
          </a:xfrm>
          <a:prstGeom prst="rect">
            <a:avLst/>
          </a:prstGeom>
          <a:noFill/>
        </p:spPr>
        <p:txBody>
          <a:bodyPr wrap="square" rtlCol="0">
            <a:spAutoFit/>
          </a:bodyPr>
          <a:lstStyle/>
          <a:p>
            <a:pPr algn="just"/>
            <a:r>
              <a:rPr lang="ru-RU" dirty="0" smtClean="0"/>
              <a:t>День матери – международный праздник в честь матерей. В России его официально отмечают в последнее воскресенье ноября. Обведи эту дату в календаре. Запиши, на какое число приходит этот день в 2019 году.</a:t>
            </a:r>
            <a:endParaRPr lang="ru-RU" dirty="0"/>
          </a:p>
        </p:txBody>
      </p:sp>
      <p:pic>
        <p:nvPicPr>
          <p:cNvPr id="104450" name="Picture 2" descr="C:\Users\я\Desktop\Загрузки. Черновик\e452474f6458eba9bb3bddf5dc65e530.png"/>
          <p:cNvPicPr>
            <a:picLocks noChangeAspect="1" noChangeArrowheads="1"/>
          </p:cNvPicPr>
          <p:nvPr/>
        </p:nvPicPr>
        <p:blipFill>
          <a:blip r:embed="rId3" cstate="print">
            <a:lum bright="-20000" contrast="40000"/>
          </a:blip>
          <a:srcRect t="17269" b="14587"/>
          <a:stretch>
            <a:fillRect/>
          </a:stretch>
        </p:blipFill>
        <p:spPr bwMode="auto">
          <a:xfrm>
            <a:off x="1905000" y="1219200"/>
            <a:ext cx="5688330" cy="3043922"/>
          </a:xfrm>
          <a:prstGeom prst="rect">
            <a:avLst/>
          </a:prstGeom>
          <a:noFill/>
        </p:spPr>
      </p:pic>
      <p:sp>
        <p:nvSpPr>
          <p:cNvPr id="11" name="Прямоугольник 10"/>
          <p:cNvSpPr/>
          <p:nvPr/>
        </p:nvSpPr>
        <p:spPr>
          <a:xfrm>
            <a:off x="609600" y="55626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2" name="Овал 11"/>
          <p:cNvSpPr/>
          <p:nvPr/>
        </p:nvSpPr>
        <p:spPr>
          <a:xfrm>
            <a:off x="5867400" y="38862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2286000" y="5791200"/>
            <a:ext cx="1733167" cy="523220"/>
          </a:xfrm>
          <a:prstGeom prst="rect">
            <a:avLst/>
          </a:prstGeom>
          <a:noFill/>
        </p:spPr>
        <p:txBody>
          <a:bodyPr wrap="none" rtlCol="0">
            <a:spAutoFit/>
          </a:bodyPr>
          <a:lstStyle/>
          <a:p>
            <a:r>
              <a:rPr lang="ru-RU" sz="2800" dirty="0" smtClean="0"/>
              <a:t>24 ноября</a:t>
            </a:r>
            <a:endParaRPr lang="ru-RU" sz="2800" dirty="0"/>
          </a:p>
        </p:txBody>
      </p:sp>
      <p:sp>
        <p:nvSpPr>
          <p:cNvPr id="15" name="Прямоугольник 14"/>
          <p:cNvSpPr/>
          <p:nvPr/>
        </p:nvSpPr>
        <p:spPr>
          <a:xfrm>
            <a:off x="533400" y="4419600"/>
            <a:ext cx="8153400" cy="1200329"/>
          </a:xfrm>
          <a:prstGeom prst="rect">
            <a:avLst/>
          </a:prstGeom>
          <a:ln w="28575">
            <a:solidFill>
              <a:srgbClr val="00B050"/>
            </a:solidFill>
          </a:ln>
        </p:spPr>
        <p:txBody>
          <a:bodyPr wrap="square">
            <a:spAutoFit/>
          </a:bodyPr>
          <a:lstStyle/>
          <a:p>
            <a:pPr algn="just"/>
            <a:r>
              <a:rPr lang="ru-RU" dirty="0" smtClean="0">
                <a:solidFill>
                  <a:srgbClr val="002060"/>
                </a:solidFill>
              </a:rPr>
              <a:t>Чтобы выполнить это задание, рассмотри календарь. Прочитай названия месяцев, посмотри, как расположены дни недели. Найди месяц ноябрь, отметь в календаре последнее воскресенье этого месяца. Обязательно в поле ответов запиши, на какое число приходится этот день в 2019 году.</a:t>
            </a:r>
            <a:endParaRPr lang="ru-RU" dirty="0">
              <a:solidFill>
                <a:srgbClr val="002060"/>
              </a:solidFill>
            </a:endParaRPr>
          </a:p>
        </p:txBody>
      </p:sp>
      <p:pic>
        <p:nvPicPr>
          <p:cNvPr id="16"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9</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TextBox 9"/>
          <p:cNvSpPr txBox="1"/>
          <p:nvPr/>
        </p:nvSpPr>
        <p:spPr>
          <a:xfrm>
            <a:off x="990600" y="381000"/>
            <a:ext cx="7772399" cy="646331"/>
          </a:xfrm>
          <a:prstGeom prst="rect">
            <a:avLst/>
          </a:prstGeom>
          <a:noFill/>
        </p:spPr>
        <p:txBody>
          <a:bodyPr wrap="square" rtlCol="0">
            <a:spAutoFit/>
          </a:bodyPr>
          <a:lstStyle/>
          <a:p>
            <a:pPr algn="just"/>
            <a:r>
              <a:rPr lang="ru-RU" dirty="0" smtClean="0"/>
              <a:t>Как ты думаешь, почему этот день важен для каждого человека? (Напиши ответ объёмом до пяти предложений).</a:t>
            </a:r>
            <a:endParaRPr lang="ru-RU" dirty="0"/>
          </a:p>
        </p:txBody>
      </p:sp>
      <p:sp>
        <p:nvSpPr>
          <p:cNvPr id="13" name="Прямоугольник 12"/>
          <p:cNvSpPr/>
          <p:nvPr/>
        </p:nvSpPr>
        <p:spPr>
          <a:xfrm>
            <a:off x="685800" y="1143000"/>
            <a:ext cx="7848600" cy="2031325"/>
          </a:xfrm>
          <a:prstGeom prst="rect">
            <a:avLst/>
          </a:prstGeom>
          <a:ln w="28575">
            <a:solidFill>
              <a:srgbClr val="00B050"/>
            </a:solidFill>
          </a:ln>
        </p:spPr>
        <p:txBody>
          <a:bodyPr wrap="square">
            <a:spAutoFit/>
          </a:bodyPr>
          <a:lstStyle/>
          <a:p>
            <a:endParaRPr lang="ru-RU" dirty="0" smtClean="0">
              <a:solidFill>
                <a:srgbClr val="002060"/>
              </a:solidFill>
            </a:endParaRPr>
          </a:p>
          <a:p>
            <a:pPr algn="just"/>
            <a:r>
              <a:rPr lang="ru-RU" dirty="0" smtClean="0">
                <a:solidFill>
                  <a:srgbClr val="002060"/>
                </a:solidFill>
              </a:rPr>
              <a:t>Подумай, чем День Матери отличается от Международного женского дня? Кого принято поздравлять в эти праздники в целом, а кого конкретно в День матери? Напиши, почему этот праздник так важен для каждого человека. Твой ответ должен содержать не больше 5 предложений.</a:t>
            </a:r>
            <a:br>
              <a:rPr lang="ru-RU" dirty="0" smtClean="0">
                <a:solidFill>
                  <a:srgbClr val="002060"/>
                </a:solidFill>
              </a:rPr>
            </a:br>
            <a:r>
              <a:rPr lang="ru-RU" dirty="0" smtClean="0"/>
              <a:t/>
            </a:r>
            <a:br>
              <a:rPr lang="ru-RU" dirty="0" smtClean="0"/>
            </a:br>
            <a:endParaRPr lang="ru-RU" dirty="0"/>
          </a:p>
        </p:txBody>
      </p:sp>
      <p:pic>
        <p:nvPicPr>
          <p:cNvPr id="15"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pic>
        <p:nvPicPr>
          <p:cNvPr id="105475" name="Picture 3" descr="C:\Users\я\Desktop\Загрузки. Черновик\den-mamy-negno.jpg"/>
          <p:cNvPicPr>
            <a:picLocks noChangeAspect="1" noChangeArrowheads="1"/>
          </p:cNvPicPr>
          <p:nvPr/>
        </p:nvPicPr>
        <p:blipFill>
          <a:blip r:embed="rId5" cstate="print"/>
          <a:srcRect/>
          <a:stretch>
            <a:fillRect/>
          </a:stretch>
        </p:blipFill>
        <p:spPr bwMode="auto">
          <a:xfrm>
            <a:off x="4800600" y="3429000"/>
            <a:ext cx="3429000" cy="2571750"/>
          </a:xfrm>
          <a:prstGeom prst="roundRect">
            <a:avLst/>
          </a:prstGeom>
          <a:noFill/>
        </p:spPr>
      </p:pic>
      <p:pic>
        <p:nvPicPr>
          <p:cNvPr id="1026" name="Picture 2" descr="C:\Users\я\Desktop\Загрузки. Черновик\chto_podarit_lyubimoj_na_8_marta.jpg"/>
          <p:cNvPicPr>
            <a:picLocks noChangeAspect="1" noChangeArrowheads="1"/>
          </p:cNvPicPr>
          <p:nvPr/>
        </p:nvPicPr>
        <p:blipFill>
          <a:blip r:embed="rId6" cstate="print"/>
          <a:srcRect/>
          <a:stretch>
            <a:fillRect/>
          </a:stretch>
        </p:blipFill>
        <p:spPr bwMode="auto">
          <a:xfrm>
            <a:off x="914400" y="3429000"/>
            <a:ext cx="3454350" cy="2592027"/>
          </a:xfrm>
          <a:prstGeom prst="round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38100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9</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0" name="TextBox 9"/>
          <p:cNvSpPr txBox="1"/>
          <p:nvPr/>
        </p:nvSpPr>
        <p:spPr>
          <a:xfrm>
            <a:off x="990600" y="381000"/>
            <a:ext cx="7772399" cy="646331"/>
          </a:xfrm>
          <a:prstGeom prst="rect">
            <a:avLst/>
          </a:prstGeom>
          <a:noFill/>
        </p:spPr>
        <p:txBody>
          <a:bodyPr wrap="square" rtlCol="0">
            <a:spAutoFit/>
          </a:bodyPr>
          <a:lstStyle/>
          <a:p>
            <a:pPr algn="just"/>
            <a:r>
              <a:rPr lang="ru-RU" dirty="0" smtClean="0"/>
              <a:t>Как ты думаешь, почему этот день важен для каждого человека? (Напиши ответ объёмом до пяти предложений).</a:t>
            </a:r>
            <a:endParaRPr lang="ru-RU" dirty="0"/>
          </a:p>
        </p:txBody>
      </p:sp>
      <p:sp>
        <p:nvSpPr>
          <p:cNvPr id="11" name="Прямоугольник 10"/>
          <p:cNvSpPr/>
          <p:nvPr/>
        </p:nvSpPr>
        <p:spPr>
          <a:xfrm>
            <a:off x="533400" y="38100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2" name="Прямоугольник 11"/>
          <p:cNvSpPr/>
          <p:nvPr/>
        </p:nvSpPr>
        <p:spPr>
          <a:xfrm>
            <a:off x="2362200" y="3733800"/>
            <a:ext cx="6248400" cy="1754326"/>
          </a:xfrm>
          <a:prstGeom prst="rect">
            <a:avLst/>
          </a:prstGeom>
        </p:spPr>
        <p:txBody>
          <a:bodyPr wrap="square">
            <a:spAutoFit/>
          </a:bodyPr>
          <a:lstStyle/>
          <a:p>
            <a:pPr algn="just"/>
            <a:r>
              <a:rPr lang="ru-RU" dirty="0" smtClean="0"/>
              <a:t>Мама подарила жизнь. Не было бы наших мам, не было бы и нас. Мамы заботятся, любят, растят и воспитывают детей. Поэтому этот праздник для нас важен.</a:t>
            </a:r>
          </a:p>
          <a:p>
            <a:pPr algn="just"/>
            <a:r>
              <a:rPr lang="ru-RU" dirty="0" smtClean="0"/>
              <a:t/>
            </a:r>
            <a:br>
              <a:rPr lang="ru-RU" dirty="0" smtClean="0"/>
            </a:br>
            <a:r>
              <a:rPr lang="ru-RU" dirty="0" smtClean="0"/>
              <a:t/>
            </a:r>
            <a:br>
              <a:rPr lang="ru-RU" dirty="0" smtClean="0"/>
            </a:br>
            <a:endParaRPr lang="ru-RU" dirty="0"/>
          </a:p>
        </p:txBody>
      </p:sp>
      <p:pic>
        <p:nvPicPr>
          <p:cNvPr id="14" name="Picture 2" descr="C:\Users\я\Desktop\Загрузки. Черновик\green-home.jpg">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pic>
        <p:nvPicPr>
          <p:cNvPr id="106498" name="Picture 2" descr="C:\Users\я\Desktop\Загрузки. Черновик\_23-2148080494.jpg"/>
          <p:cNvPicPr>
            <a:picLocks noChangeAspect="1" noChangeArrowheads="1"/>
          </p:cNvPicPr>
          <p:nvPr/>
        </p:nvPicPr>
        <p:blipFill>
          <a:blip r:embed="rId5" cstate="print"/>
          <a:srcRect/>
          <a:stretch>
            <a:fillRect/>
          </a:stretch>
        </p:blipFill>
        <p:spPr bwMode="auto">
          <a:xfrm>
            <a:off x="762000" y="1143000"/>
            <a:ext cx="3378008" cy="2595562"/>
          </a:xfrm>
          <a:prstGeom prst="roundRect">
            <a:avLst/>
          </a:prstGeom>
          <a:noFill/>
        </p:spPr>
      </p:pic>
      <p:pic>
        <p:nvPicPr>
          <p:cNvPr id="106499" name="Picture 3" descr="C:\Users\я\Desktop\Загрузки. Черновик\1000_F_144309179_aCJGAfE3iKm8gFZNTdQL0ZU0wOmUA2Ea.jpg"/>
          <p:cNvPicPr>
            <a:picLocks noChangeAspect="1" noChangeArrowheads="1"/>
          </p:cNvPicPr>
          <p:nvPr/>
        </p:nvPicPr>
        <p:blipFill>
          <a:blip r:embed="rId6" cstate="print"/>
          <a:srcRect/>
          <a:stretch>
            <a:fillRect/>
          </a:stretch>
        </p:blipFill>
        <p:spPr bwMode="auto">
          <a:xfrm>
            <a:off x="4724400" y="1143000"/>
            <a:ext cx="3352800" cy="2517953"/>
          </a:xfrm>
          <a:prstGeom prst="roundRect">
            <a:avLst/>
          </a:prstGeom>
          <a:noFill/>
        </p:spPr>
      </p:pic>
      <p:pic>
        <p:nvPicPr>
          <p:cNvPr id="106501" name="Picture 5" descr="C:\Users\я\Desktop\Загрузки. Черновик\2f88a983de9716983348f4c60e18efa0.png"/>
          <p:cNvPicPr>
            <a:picLocks noChangeAspect="1" noChangeArrowheads="1"/>
          </p:cNvPicPr>
          <p:nvPr/>
        </p:nvPicPr>
        <p:blipFill>
          <a:blip r:embed="rId7" cstate="print"/>
          <a:srcRect/>
          <a:stretch>
            <a:fillRect/>
          </a:stretch>
        </p:blipFill>
        <p:spPr bwMode="auto">
          <a:xfrm>
            <a:off x="3581400" y="4724400"/>
            <a:ext cx="1752600" cy="1573446"/>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457200"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7" name="Rectangle 2"/>
          <p:cNvSpPr>
            <a:spLocks noChangeArrowheads="1"/>
          </p:cNvSpPr>
          <p:nvPr/>
        </p:nvSpPr>
        <p:spPr bwMode="auto">
          <a:xfrm>
            <a:off x="1371600" y="381000"/>
            <a:ext cx="7391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6831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Знания о родном крае: его главном городе, достопримечательностях, особенностях природы, жизни и хозяйственной деятельности людей, умение презентовать информацию о родном крае в форме краткого рассказа.</a:t>
            </a:r>
            <a:endParaRPr kumimoji="0" lang="ru-RU" b="0" i="0" u="none" strike="noStrike" cap="none" normalizeH="0" baseline="0" dirty="0" smtClean="0">
              <a:ln>
                <a:noFill/>
              </a:ln>
              <a:solidFill>
                <a:schemeClr val="tx1"/>
              </a:solidFill>
              <a:effectLst/>
              <a:cs typeface="Arial" pitchFamily="34" charset="0"/>
            </a:endParaRPr>
          </a:p>
        </p:txBody>
      </p:sp>
      <p:grpSp>
        <p:nvGrpSpPr>
          <p:cNvPr id="18" name="Группа 17"/>
          <p:cNvGrpSpPr/>
          <p:nvPr/>
        </p:nvGrpSpPr>
        <p:grpSpPr>
          <a:xfrm>
            <a:off x="990600" y="1676400"/>
            <a:ext cx="7354659" cy="1447801"/>
            <a:chOff x="838200" y="1600199"/>
            <a:chExt cx="7354659" cy="1447801"/>
          </a:xfrm>
        </p:grpSpPr>
        <p:pic>
          <p:nvPicPr>
            <p:cNvPr id="2050" name="Picture 2" descr="C:\Users\я\Desktop\Загрузки. Черновик\230937-3760x2460.jpg"/>
            <p:cNvPicPr>
              <a:picLocks noChangeAspect="1" noChangeArrowheads="1"/>
            </p:cNvPicPr>
            <p:nvPr/>
          </p:nvPicPr>
          <p:blipFill>
            <a:blip r:embed="rId3" cstate="print"/>
            <a:srcRect/>
            <a:stretch>
              <a:fillRect/>
            </a:stretch>
          </p:blipFill>
          <p:spPr bwMode="auto">
            <a:xfrm>
              <a:off x="838200" y="1600199"/>
              <a:ext cx="2209800" cy="1444472"/>
            </a:xfrm>
            <a:prstGeom prst="roundRect">
              <a:avLst/>
            </a:prstGeom>
            <a:noFill/>
          </p:spPr>
        </p:pic>
        <p:pic>
          <p:nvPicPr>
            <p:cNvPr id="2051" name="Picture 3" descr="C:\Users\я\Desktop\Загрузки. Черновик\middle_4682931_large.jpg"/>
            <p:cNvPicPr>
              <a:picLocks noChangeAspect="1" noChangeArrowheads="1"/>
            </p:cNvPicPr>
            <p:nvPr/>
          </p:nvPicPr>
          <p:blipFill>
            <a:blip r:embed="rId4" cstate="print"/>
            <a:srcRect l="2516" t="4023" r="1887" b="4023"/>
            <a:stretch>
              <a:fillRect/>
            </a:stretch>
          </p:blipFill>
          <p:spPr bwMode="auto">
            <a:xfrm>
              <a:off x="3048000" y="1600199"/>
              <a:ext cx="3027632" cy="1447800"/>
            </a:xfrm>
            <a:prstGeom prst="roundRect">
              <a:avLst/>
            </a:prstGeom>
            <a:noFill/>
          </p:spPr>
        </p:pic>
        <p:pic>
          <p:nvPicPr>
            <p:cNvPr id="2052" name="Picture 4" descr="C:\Users\я\Desktop\Загрузки. Черновик\shutterstock_julia_kuznetsova.jpg"/>
            <p:cNvPicPr>
              <a:picLocks noChangeAspect="1" noChangeArrowheads="1"/>
            </p:cNvPicPr>
            <p:nvPr/>
          </p:nvPicPr>
          <p:blipFill>
            <a:blip r:embed="rId5" cstate="print"/>
            <a:srcRect/>
            <a:stretch>
              <a:fillRect/>
            </a:stretch>
          </p:blipFill>
          <p:spPr bwMode="auto">
            <a:xfrm>
              <a:off x="6019800" y="1600200"/>
              <a:ext cx="2173059" cy="1447800"/>
            </a:xfrm>
            <a:prstGeom prst="roundRect">
              <a:avLst/>
            </a:prstGeom>
            <a:noFill/>
          </p:spPr>
        </p:pic>
      </p:grpSp>
      <p:sp>
        <p:nvSpPr>
          <p:cNvPr id="8" name="TextBox 7"/>
          <p:cNvSpPr txBox="1"/>
          <p:nvPr/>
        </p:nvSpPr>
        <p:spPr>
          <a:xfrm>
            <a:off x="990600" y="1676400"/>
            <a:ext cx="1395318" cy="584775"/>
          </a:xfrm>
          <a:prstGeom prst="rect">
            <a:avLst/>
          </a:prstGeom>
          <a:noFill/>
        </p:spPr>
        <p:txBody>
          <a:bodyPr wrap="none" rtlCol="0">
            <a:spAutoFit/>
          </a:bodyPr>
          <a:lstStyle/>
          <a:p>
            <a:r>
              <a:rPr lang="ru-RU" sz="3200" b="1" dirty="0" smtClean="0">
                <a:solidFill>
                  <a:srgbClr val="FF0000"/>
                </a:solidFill>
              </a:rPr>
              <a:t>Россия</a:t>
            </a:r>
            <a:endParaRPr lang="ru-RU" sz="3200" b="1" dirty="0">
              <a:solidFill>
                <a:srgbClr val="FF0000"/>
              </a:solidFill>
            </a:endParaRPr>
          </a:p>
        </p:txBody>
      </p:sp>
      <p:sp>
        <p:nvSpPr>
          <p:cNvPr id="11" name="TextBox 10"/>
          <p:cNvSpPr txBox="1"/>
          <p:nvPr/>
        </p:nvSpPr>
        <p:spPr>
          <a:xfrm>
            <a:off x="4876800" y="1676400"/>
            <a:ext cx="3389902" cy="584775"/>
          </a:xfrm>
          <a:prstGeom prst="rect">
            <a:avLst/>
          </a:prstGeom>
          <a:noFill/>
        </p:spPr>
        <p:txBody>
          <a:bodyPr wrap="none" rtlCol="0">
            <a:spAutoFit/>
          </a:bodyPr>
          <a:lstStyle/>
          <a:p>
            <a:r>
              <a:rPr lang="ru-RU" sz="3200" b="1" dirty="0" smtClean="0">
                <a:solidFill>
                  <a:srgbClr val="FF0000"/>
                </a:solidFill>
              </a:rPr>
              <a:t>столица г. Москва</a:t>
            </a:r>
            <a:endParaRPr lang="ru-RU" sz="3200" b="1" dirty="0">
              <a:solidFill>
                <a:srgbClr val="FF0000"/>
              </a:solidFill>
            </a:endParaRPr>
          </a:p>
        </p:txBody>
      </p:sp>
      <p:grpSp>
        <p:nvGrpSpPr>
          <p:cNvPr id="22" name="Группа 21"/>
          <p:cNvGrpSpPr/>
          <p:nvPr/>
        </p:nvGrpSpPr>
        <p:grpSpPr>
          <a:xfrm>
            <a:off x="929638" y="3276599"/>
            <a:ext cx="7414262" cy="1447801"/>
            <a:chOff x="929638" y="3276599"/>
            <a:chExt cx="7414262" cy="1447801"/>
          </a:xfrm>
        </p:grpSpPr>
        <p:pic>
          <p:nvPicPr>
            <p:cNvPr id="2053" name="Picture 5" descr="C:\Users\я\Desktop\Загрузки. Черновик\DOM-SEVASTYANOVA.jpg"/>
            <p:cNvPicPr>
              <a:picLocks noChangeAspect="1" noChangeArrowheads="1"/>
            </p:cNvPicPr>
            <p:nvPr/>
          </p:nvPicPr>
          <p:blipFill>
            <a:blip r:embed="rId6" cstate="print"/>
            <a:srcRect/>
            <a:stretch>
              <a:fillRect/>
            </a:stretch>
          </p:blipFill>
          <p:spPr bwMode="auto">
            <a:xfrm>
              <a:off x="929638" y="3276599"/>
              <a:ext cx="2316482" cy="1447801"/>
            </a:xfrm>
            <a:prstGeom prst="roundRect">
              <a:avLst/>
            </a:prstGeom>
            <a:noFill/>
          </p:spPr>
        </p:pic>
        <p:pic>
          <p:nvPicPr>
            <p:cNvPr id="2055" name="Picture 7" descr="C:\Users\я\Desktop\Загрузки. Черновик\ekaterinburg-foto-1024x386.jpg"/>
            <p:cNvPicPr>
              <a:picLocks noChangeAspect="1" noChangeArrowheads="1"/>
            </p:cNvPicPr>
            <p:nvPr/>
          </p:nvPicPr>
          <p:blipFill>
            <a:blip r:embed="rId7" cstate="print"/>
            <a:srcRect l="18750" r="7539" b="5000"/>
            <a:stretch>
              <a:fillRect/>
            </a:stretch>
          </p:blipFill>
          <p:spPr bwMode="auto">
            <a:xfrm rot="10800000" flipV="1">
              <a:off x="3200400" y="3276600"/>
              <a:ext cx="2980090" cy="1447800"/>
            </a:xfrm>
            <a:prstGeom prst="roundRect">
              <a:avLst/>
            </a:prstGeom>
            <a:noFill/>
          </p:spPr>
        </p:pic>
        <p:pic>
          <p:nvPicPr>
            <p:cNvPr id="2054" name="Picture 6" descr="C:\Users\я\Desktop\Загрузки. Черновик\s1200.jpg"/>
            <p:cNvPicPr>
              <a:picLocks noChangeAspect="1" noChangeArrowheads="1"/>
            </p:cNvPicPr>
            <p:nvPr/>
          </p:nvPicPr>
          <p:blipFill>
            <a:blip r:embed="rId8" cstate="print"/>
            <a:srcRect/>
            <a:stretch>
              <a:fillRect/>
            </a:stretch>
          </p:blipFill>
          <p:spPr bwMode="auto">
            <a:xfrm>
              <a:off x="6172200" y="3276600"/>
              <a:ext cx="2171700" cy="1447800"/>
            </a:xfrm>
            <a:prstGeom prst="roundRect">
              <a:avLst/>
            </a:prstGeom>
            <a:noFill/>
          </p:spPr>
        </p:pic>
      </p:grpSp>
      <p:sp>
        <p:nvSpPr>
          <p:cNvPr id="10" name="TextBox 9"/>
          <p:cNvSpPr txBox="1"/>
          <p:nvPr/>
        </p:nvSpPr>
        <p:spPr>
          <a:xfrm>
            <a:off x="914400" y="3276600"/>
            <a:ext cx="4162165" cy="584775"/>
          </a:xfrm>
          <a:prstGeom prst="rect">
            <a:avLst/>
          </a:prstGeom>
          <a:noFill/>
        </p:spPr>
        <p:txBody>
          <a:bodyPr wrap="none" rtlCol="0">
            <a:spAutoFit/>
          </a:bodyPr>
          <a:lstStyle/>
          <a:p>
            <a:r>
              <a:rPr lang="ru-RU" sz="3200" b="1" dirty="0" smtClean="0">
                <a:solidFill>
                  <a:srgbClr val="FF0000"/>
                </a:solidFill>
              </a:rPr>
              <a:t>Свердловская область</a:t>
            </a:r>
            <a:endParaRPr lang="ru-RU" sz="3200" b="1" dirty="0">
              <a:solidFill>
                <a:srgbClr val="FF0000"/>
              </a:solidFill>
            </a:endParaRPr>
          </a:p>
        </p:txBody>
      </p:sp>
      <p:sp>
        <p:nvSpPr>
          <p:cNvPr id="12" name="TextBox 11"/>
          <p:cNvSpPr txBox="1"/>
          <p:nvPr/>
        </p:nvSpPr>
        <p:spPr>
          <a:xfrm>
            <a:off x="5410200" y="3276600"/>
            <a:ext cx="2900602" cy="1077218"/>
          </a:xfrm>
          <a:prstGeom prst="rect">
            <a:avLst/>
          </a:prstGeom>
          <a:noFill/>
        </p:spPr>
        <p:txBody>
          <a:bodyPr wrap="none" rtlCol="0">
            <a:spAutoFit/>
          </a:bodyPr>
          <a:lstStyle/>
          <a:p>
            <a:r>
              <a:rPr lang="ru-RU" sz="3200" b="1" dirty="0" smtClean="0">
                <a:solidFill>
                  <a:srgbClr val="FF0000"/>
                </a:solidFill>
              </a:rPr>
              <a:t>главный город </a:t>
            </a:r>
          </a:p>
          <a:p>
            <a:pPr algn="ctr"/>
            <a:r>
              <a:rPr lang="ru-RU" sz="3200" b="1" dirty="0" smtClean="0">
                <a:solidFill>
                  <a:srgbClr val="FF0000"/>
                </a:solidFill>
              </a:rPr>
              <a:t>Екатеринбург</a:t>
            </a:r>
            <a:endParaRPr lang="ru-RU" sz="3200" b="1" dirty="0">
              <a:solidFill>
                <a:srgbClr val="FF0000"/>
              </a:solidFill>
            </a:endParaRPr>
          </a:p>
        </p:txBody>
      </p:sp>
      <p:grpSp>
        <p:nvGrpSpPr>
          <p:cNvPr id="26" name="Группа 25"/>
          <p:cNvGrpSpPr/>
          <p:nvPr/>
        </p:nvGrpSpPr>
        <p:grpSpPr>
          <a:xfrm>
            <a:off x="990600" y="4800600"/>
            <a:ext cx="5196704" cy="1676400"/>
            <a:chOff x="990600" y="4800600"/>
            <a:chExt cx="5196704" cy="1676400"/>
          </a:xfrm>
        </p:grpSpPr>
        <p:pic>
          <p:nvPicPr>
            <p:cNvPr id="2056" name="Picture 8" descr="C:\Users\я\Desktop\Загрузки. Черновик\U-kraevedcheskogo-muzeya-640x480.jpg"/>
            <p:cNvPicPr>
              <a:picLocks noChangeAspect="1" noChangeArrowheads="1"/>
            </p:cNvPicPr>
            <p:nvPr/>
          </p:nvPicPr>
          <p:blipFill>
            <a:blip r:embed="rId9" cstate="print"/>
            <a:srcRect/>
            <a:stretch>
              <a:fillRect/>
            </a:stretch>
          </p:blipFill>
          <p:spPr bwMode="auto">
            <a:xfrm>
              <a:off x="990600" y="4800600"/>
              <a:ext cx="2209800" cy="1657350"/>
            </a:xfrm>
            <a:prstGeom prst="roundRect">
              <a:avLst/>
            </a:prstGeom>
            <a:noFill/>
          </p:spPr>
        </p:pic>
        <p:pic>
          <p:nvPicPr>
            <p:cNvPr id="2057" name="Picture 9" descr="C:\Users\я\Desktop\Загрузки. Черновик\NR1029d50d6387f1532abfa71904182cf7.jpg"/>
            <p:cNvPicPr>
              <a:picLocks noChangeAspect="1" noChangeArrowheads="1"/>
            </p:cNvPicPr>
            <p:nvPr/>
          </p:nvPicPr>
          <p:blipFill>
            <a:blip r:embed="rId10" cstate="print"/>
            <a:srcRect/>
            <a:stretch>
              <a:fillRect/>
            </a:stretch>
          </p:blipFill>
          <p:spPr bwMode="auto">
            <a:xfrm>
              <a:off x="3200400" y="4800600"/>
              <a:ext cx="2986904" cy="1676400"/>
            </a:xfrm>
            <a:prstGeom prst="roundRect">
              <a:avLst/>
            </a:prstGeom>
            <a:noFill/>
          </p:spPr>
        </p:pic>
      </p:grpSp>
      <p:pic>
        <p:nvPicPr>
          <p:cNvPr id="2058" name="Picture 10" descr="C:\Users\я\Desktop\Загрузки. Черновик\0672.jpg"/>
          <p:cNvPicPr>
            <a:picLocks noChangeAspect="1" noChangeArrowheads="1"/>
          </p:cNvPicPr>
          <p:nvPr/>
        </p:nvPicPr>
        <p:blipFill>
          <a:blip r:embed="rId11" cstate="print"/>
          <a:srcRect/>
          <a:stretch>
            <a:fillRect/>
          </a:stretch>
        </p:blipFill>
        <p:spPr bwMode="auto">
          <a:xfrm>
            <a:off x="6172200" y="4800600"/>
            <a:ext cx="2114887" cy="1676400"/>
          </a:xfrm>
          <a:prstGeom prst="roundRect">
            <a:avLst/>
          </a:prstGeom>
          <a:noFill/>
        </p:spPr>
      </p:pic>
      <p:sp>
        <p:nvSpPr>
          <p:cNvPr id="13" name="TextBox 12"/>
          <p:cNvSpPr txBox="1"/>
          <p:nvPr/>
        </p:nvSpPr>
        <p:spPr>
          <a:xfrm>
            <a:off x="3352800" y="4876800"/>
            <a:ext cx="2723631" cy="584775"/>
          </a:xfrm>
          <a:prstGeom prst="rect">
            <a:avLst/>
          </a:prstGeom>
          <a:noFill/>
        </p:spPr>
        <p:txBody>
          <a:bodyPr wrap="none" rtlCol="0">
            <a:spAutoFit/>
          </a:bodyPr>
          <a:lstStyle/>
          <a:p>
            <a:r>
              <a:rPr lang="ru-RU" sz="3200" b="1" dirty="0" smtClean="0">
                <a:solidFill>
                  <a:srgbClr val="FF0000"/>
                </a:solidFill>
              </a:rPr>
              <a:t>Нижний Тагил</a:t>
            </a:r>
            <a:endParaRPr lang="ru-RU" sz="3200" b="1" dirty="0">
              <a:solidFill>
                <a:srgbClr val="FF0000"/>
              </a:solidFill>
            </a:endParaRPr>
          </a:p>
        </p:txBody>
      </p:sp>
      <p:pic>
        <p:nvPicPr>
          <p:cNvPr id="27" name="Picture 2" descr="C:\Users\я\Desktop\Загрузки. Черновик\right-24823_1280.png">
            <a:hlinkClick r:id="rId12" action="ppaction://hlinksldjump"/>
          </p:cNvPr>
          <p:cNvPicPr>
            <a:picLocks noChangeAspect="1" noChangeArrowheads="1"/>
          </p:cNvPicPr>
          <p:nvPr/>
        </p:nvPicPr>
        <p:blipFill>
          <a:blip r:embed="rId13"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7042" name="Rectangle 2"/>
          <p:cNvSpPr>
            <a:spLocks noChangeArrowheads="1"/>
          </p:cNvSpPr>
          <p:nvPr/>
        </p:nvSpPr>
        <p:spPr bwMode="auto">
          <a:xfrm>
            <a:off x="1371600" y="381000"/>
            <a:ext cx="7391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6831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Запиши название региона: республики, или области, или края, или автономного округа, в котором ты живёшь.</a:t>
            </a:r>
            <a:endParaRPr kumimoji="0" lang="ru-RU" b="0" i="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1371600" y="914400"/>
            <a:ext cx="7315200" cy="369332"/>
          </a:xfrm>
          <a:prstGeom prst="rect">
            <a:avLst/>
          </a:prstGeom>
        </p:spPr>
        <p:txBody>
          <a:bodyPr wrap="square">
            <a:spAutoFit/>
          </a:bodyPr>
          <a:lstStyle/>
          <a:p>
            <a:pPr algn="just"/>
            <a:r>
              <a:rPr lang="ru-RU" dirty="0" smtClean="0"/>
              <a:t>Как называется главный город твоего региона?</a:t>
            </a:r>
            <a:endParaRPr lang="ru-RU" dirty="0"/>
          </a:p>
        </p:txBody>
      </p:sp>
      <p:pic>
        <p:nvPicPr>
          <p:cNvPr id="90114" name="Picture 2" descr="D:\Рабочий стол\deti_russia.jpg"/>
          <p:cNvPicPr>
            <a:picLocks noChangeAspect="1" noChangeArrowheads="1"/>
          </p:cNvPicPr>
          <p:nvPr/>
        </p:nvPicPr>
        <p:blipFill>
          <a:blip r:embed="rId3" cstate="print"/>
          <a:srcRect/>
          <a:stretch>
            <a:fillRect/>
          </a:stretch>
        </p:blipFill>
        <p:spPr bwMode="auto">
          <a:xfrm>
            <a:off x="838200" y="1371600"/>
            <a:ext cx="7391400" cy="4927600"/>
          </a:xfrm>
          <a:prstGeom prst="rect">
            <a:avLst/>
          </a:prstGeom>
          <a:noFill/>
        </p:spPr>
      </p:pic>
      <p:pic>
        <p:nvPicPr>
          <p:cNvPr id="10"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t>На интернет-сайтах погоды можно встретить подобные таблицы. Внимательно изучи прогноз погоды на трое суток. Выбери верные утверждения об ожидаемой погоде на эти трое суток и запиши в строку ответа их номера.</a:t>
            </a:r>
            <a:endParaRPr lang="ru-RU" sz="2400" dirty="0" smtClean="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2</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2" name="Picture 2" descr="C:\Users\я\Desktop\Загрузки. Черновик\2003a5ef182273304824ee5a2fc14f0a.png"/>
          <p:cNvPicPr>
            <a:picLocks noChangeAspect="1" noChangeArrowheads="1"/>
          </p:cNvPicPr>
          <p:nvPr/>
        </p:nvPicPr>
        <p:blipFill>
          <a:blip r:embed="rId3" cstate="print">
            <a:lum bright="-10000" contrast="40000"/>
          </a:blip>
          <a:srcRect/>
          <a:stretch>
            <a:fillRect/>
          </a:stretch>
        </p:blipFill>
        <p:spPr bwMode="auto">
          <a:xfrm>
            <a:off x="2133600" y="1524000"/>
            <a:ext cx="4724400" cy="3012047"/>
          </a:xfrm>
          <a:prstGeom prst="rect">
            <a:avLst/>
          </a:prstGeom>
          <a:noFill/>
        </p:spPr>
      </p:pic>
      <p:sp>
        <p:nvSpPr>
          <p:cNvPr id="8" name="Прямоугольник 7"/>
          <p:cNvSpPr/>
          <p:nvPr/>
        </p:nvSpPr>
        <p:spPr>
          <a:xfrm>
            <a:off x="533400" y="4419600"/>
            <a:ext cx="8077200" cy="2585323"/>
          </a:xfrm>
          <a:prstGeom prst="rect">
            <a:avLst/>
          </a:prstGeom>
        </p:spPr>
        <p:txBody>
          <a:bodyPr wrap="square">
            <a:spAutoFit/>
          </a:bodyPr>
          <a:lstStyle/>
          <a:p>
            <a:r>
              <a:rPr lang="ru-RU" dirty="0" smtClean="0"/>
              <a:t>Выбери верные утверждения об ожидаемой погоде на эти трое суток и запиши в строку ответа их номера. </a:t>
            </a:r>
          </a:p>
          <a:p>
            <a:endParaRPr lang="ru-RU" dirty="0" smtClean="0"/>
          </a:p>
          <a:p>
            <a:r>
              <a:rPr lang="ru-RU" dirty="0" smtClean="0"/>
              <a:t>1. В среду температура воздуха не превысит 21 °С. </a:t>
            </a:r>
          </a:p>
          <a:p>
            <a:r>
              <a:rPr lang="ru-RU" dirty="0" smtClean="0"/>
              <a:t>2. Во вторник будет дуть северный ветер. </a:t>
            </a:r>
          </a:p>
          <a:p>
            <a:r>
              <a:rPr lang="ru-RU" dirty="0" smtClean="0"/>
              <a:t>3. Влажность воздуха не изменится с вечера вторника до утра среды. </a:t>
            </a:r>
          </a:p>
          <a:p>
            <a:r>
              <a:rPr lang="ru-RU" dirty="0" smtClean="0"/>
              <a:t>4. На протяжении всех трёх суток будет облачно.</a:t>
            </a:r>
            <a:br>
              <a:rPr lang="ru-RU" dirty="0" smtClean="0"/>
            </a:br>
            <a:r>
              <a:rPr lang="ru-RU" dirty="0" smtClean="0"/>
              <a:t/>
            </a:r>
            <a:br>
              <a:rPr lang="ru-RU" dirty="0" smtClean="0"/>
            </a:br>
            <a:endParaRPr lang="ru-RU" dirty="0"/>
          </a:p>
        </p:txBody>
      </p:sp>
      <p:pic>
        <p:nvPicPr>
          <p:cNvPr id="7"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7042" name="Rectangle 2"/>
          <p:cNvSpPr>
            <a:spLocks noChangeArrowheads="1"/>
          </p:cNvSpPr>
          <p:nvPr/>
        </p:nvSpPr>
        <p:spPr bwMode="auto">
          <a:xfrm>
            <a:off x="1371600" y="381000"/>
            <a:ext cx="7391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6831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Запиши название региона: республики, или области, или края, или автономного округа, в котором ты живёшь.</a:t>
            </a:r>
            <a:endParaRPr kumimoji="0" lang="ru-RU" b="0" i="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1371600" y="914400"/>
            <a:ext cx="7315200" cy="369332"/>
          </a:xfrm>
          <a:prstGeom prst="rect">
            <a:avLst/>
          </a:prstGeom>
        </p:spPr>
        <p:txBody>
          <a:bodyPr wrap="square">
            <a:spAutoFit/>
          </a:bodyPr>
          <a:lstStyle/>
          <a:p>
            <a:pPr algn="just"/>
            <a:r>
              <a:rPr lang="ru-RU" dirty="0" smtClean="0"/>
              <a:t>Как называется главный город твоего региона?</a:t>
            </a:r>
            <a:endParaRPr lang="ru-RU" dirty="0"/>
          </a:p>
        </p:txBody>
      </p:sp>
      <p:pic>
        <p:nvPicPr>
          <p:cNvPr id="90114" name="Picture 2" descr="D:\Рабочий стол\deti_russia.jpg"/>
          <p:cNvPicPr>
            <a:picLocks noChangeAspect="1" noChangeArrowheads="1"/>
          </p:cNvPicPr>
          <p:nvPr/>
        </p:nvPicPr>
        <p:blipFill>
          <a:blip r:embed="rId3" cstate="print"/>
          <a:srcRect/>
          <a:stretch>
            <a:fillRect/>
          </a:stretch>
        </p:blipFill>
        <p:spPr bwMode="auto">
          <a:xfrm>
            <a:off x="685800" y="1371600"/>
            <a:ext cx="7315200" cy="4876800"/>
          </a:xfrm>
          <a:prstGeom prst="rect">
            <a:avLst/>
          </a:prstGeom>
          <a:noFill/>
        </p:spPr>
      </p:pic>
      <p:cxnSp>
        <p:nvCxnSpPr>
          <p:cNvPr id="12" name="Прямая со стрелкой 11"/>
          <p:cNvCxnSpPr/>
          <p:nvPr/>
        </p:nvCxnSpPr>
        <p:spPr>
          <a:xfrm flipH="1">
            <a:off x="2971800" y="762000"/>
            <a:ext cx="3810000" cy="32004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7042" name="Rectangle 2"/>
          <p:cNvSpPr>
            <a:spLocks noChangeArrowheads="1"/>
          </p:cNvSpPr>
          <p:nvPr/>
        </p:nvSpPr>
        <p:spPr bwMode="auto">
          <a:xfrm>
            <a:off x="1371600" y="381000"/>
            <a:ext cx="7391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68313" algn="l"/>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Запиши название региона: республики, или области, или края, или автономного округа, в котором ты живёшь.</a:t>
            </a:r>
            <a:endParaRPr kumimoji="0" lang="ru-RU" b="0" i="0" u="none" strike="noStrike" cap="none" normalizeH="0" baseline="0" dirty="0" smtClean="0">
              <a:ln>
                <a:noFill/>
              </a:ln>
              <a:solidFill>
                <a:schemeClr val="tx1"/>
              </a:solidFill>
              <a:effectLst/>
              <a:cs typeface="Arial" pitchFamily="34" charset="0"/>
            </a:endParaRPr>
          </a:p>
        </p:txBody>
      </p:sp>
      <p:sp>
        <p:nvSpPr>
          <p:cNvPr id="8" name="Прямоугольник 7"/>
          <p:cNvSpPr/>
          <p:nvPr/>
        </p:nvSpPr>
        <p:spPr>
          <a:xfrm>
            <a:off x="1371600" y="914400"/>
            <a:ext cx="7315200" cy="369332"/>
          </a:xfrm>
          <a:prstGeom prst="rect">
            <a:avLst/>
          </a:prstGeom>
        </p:spPr>
        <p:txBody>
          <a:bodyPr wrap="square">
            <a:spAutoFit/>
          </a:bodyPr>
          <a:lstStyle/>
          <a:p>
            <a:pPr algn="just"/>
            <a:r>
              <a:rPr lang="ru-RU" dirty="0" smtClean="0"/>
              <a:t>Как называется главный город твоего региона?</a:t>
            </a:r>
            <a:endParaRPr lang="ru-RU" dirty="0"/>
          </a:p>
        </p:txBody>
      </p:sp>
      <p:sp>
        <p:nvSpPr>
          <p:cNvPr id="10" name="Прямоугольник 9"/>
          <p:cNvSpPr/>
          <p:nvPr/>
        </p:nvSpPr>
        <p:spPr>
          <a:xfrm>
            <a:off x="533400" y="14478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91138" name="Picture 2" descr="D:\Рабочий стол\map-1.gif"/>
          <p:cNvPicPr>
            <a:picLocks noChangeAspect="1" noChangeArrowheads="1"/>
          </p:cNvPicPr>
          <p:nvPr/>
        </p:nvPicPr>
        <p:blipFill>
          <a:blip r:embed="rId3" cstate="print"/>
          <a:srcRect/>
          <a:stretch>
            <a:fillRect/>
          </a:stretch>
        </p:blipFill>
        <p:spPr bwMode="auto">
          <a:xfrm>
            <a:off x="4191000" y="1371600"/>
            <a:ext cx="4343400" cy="5067300"/>
          </a:xfrm>
          <a:prstGeom prst="rect">
            <a:avLst/>
          </a:prstGeom>
          <a:noFill/>
        </p:spPr>
      </p:pic>
      <p:sp>
        <p:nvSpPr>
          <p:cNvPr id="13" name="TextBox 12"/>
          <p:cNvSpPr txBox="1"/>
          <p:nvPr/>
        </p:nvSpPr>
        <p:spPr>
          <a:xfrm>
            <a:off x="2133600" y="1676400"/>
            <a:ext cx="2367443" cy="369332"/>
          </a:xfrm>
          <a:prstGeom prst="rect">
            <a:avLst/>
          </a:prstGeom>
          <a:noFill/>
        </p:spPr>
        <p:txBody>
          <a:bodyPr wrap="none" rtlCol="0">
            <a:spAutoFit/>
          </a:bodyPr>
          <a:lstStyle/>
          <a:p>
            <a:r>
              <a:rPr lang="ru-RU" u="sng" dirty="0" smtClean="0"/>
              <a:t>Свердловская область</a:t>
            </a:r>
            <a:endParaRPr lang="ru-RU" u="sng" dirty="0"/>
          </a:p>
        </p:txBody>
      </p:sp>
      <p:sp>
        <p:nvSpPr>
          <p:cNvPr id="14" name="Прямоугольник 13"/>
          <p:cNvSpPr/>
          <p:nvPr/>
        </p:nvSpPr>
        <p:spPr>
          <a:xfrm>
            <a:off x="609600" y="2971800"/>
            <a:ext cx="158280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00B050"/>
                  </a:solidFill>
                </a:ln>
                <a:solidFill>
                  <a:srgbClr val="00B050"/>
                </a:solidFill>
                <a:effectLst>
                  <a:outerShdw blurRad="50800" dist="39000" dir="5460000" algn="tl">
                    <a:srgbClr val="000000">
                      <a:alpha val="38000"/>
                    </a:srgbClr>
                  </a:outerShdw>
                </a:effectLst>
              </a:rPr>
              <a:t>Ответ:</a:t>
            </a:r>
            <a:endParaRPr lang="ru-RU" sz="40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15" name="TextBox 14"/>
          <p:cNvSpPr txBox="1"/>
          <p:nvPr/>
        </p:nvSpPr>
        <p:spPr>
          <a:xfrm>
            <a:off x="2209800" y="3200400"/>
            <a:ext cx="1512209" cy="369332"/>
          </a:xfrm>
          <a:prstGeom prst="rect">
            <a:avLst/>
          </a:prstGeom>
          <a:noFill/>
        </p:spPr>
        <p:txBody>
          <a:bodyPr wrap="none" rtlCol="0">
            <a:spAutoFit/>
          </a:bodyPr>
          <a:lstStyle/>
          <a:p>
            <a:r>
              <a:rPr lang="ru-RU" u="sng" dirty="0" smtClean="0"/>
              <a:t>Екатеринбург</a:t>
            </a:r>
            <a:endParaRPr lang="ru-RU" u="sng" dirty="0"/>
          </a:p>
        </p:txBody>
      </p:sp>
      <p:cxnSp>
        <p:nvCxnSpPr>
          <p:cNvPr id="17" name="Прямая соединительная линия 16"/>
          <p:cNvCxnSpPr/>
          <p:nvPr/>
        </p:nvCxnSpPr>
        <p:spPr>
          <a:xfrm>
            <a:off x="5943600" y="5715000"/>
            <a:ext cx="685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3185" name="Rectangle 1"/>
          <p:cNvSpPr>
            <a:spLocks noChangeArrowheads="1"/>
          </p:cNvSpPr>
          <p:nvPr/>
        </p:nvSpPr>
        <p:spPr bwMode="auto">
          <a:xfrm>
            <a:off x="1371600" y="381000"/>
            <a:ext cx="7391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Какие река или озеро, побережье какого моря или какие горы есть в твоём регионе?</a:t>
            </a:r>
            <a:endParaRPr kumimoji="0" lang="ru-RU" b="0" i="0" u="none" strike="noStrike" cap="none" normalizeH="0" baseline="0" dirty="0" smtClean="0">
              <a:ln>
                <a:noFill/>
              </a:ln>
              <a:solidFill>
                <a:schemeClr val="tx1"/>
              </a:solidFill>
              <a:effectLst/>
              <a:cs typeface="Arial" pitchFamily="34" charset="0"/>
            </a:endParaRPr>
          </a:p>
        </p:txBody>
      </p:sp>
      <p:pic>
        <p:nvPicPr>
          <p:cNvPr id="7"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cxnSp>
        <p:nvCxnSpPr>
          <p:cNvPr id="10" name="Прямая соединительная линия 9"/>
          <p:cNvCxnSpPr/>
          <p:nvPr/>
        </p:nvCxnSpPr>
        <p:spPr>
          <a:xfrm>
            <a:off x="3657600" y="609600"/>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C:\Users\я\Desktop\Загрузки. Черновик\Maksimovsky_rock_Chusovaya_river.jpg"/>
          <p:cNvPicPr>
            <a:picLocks noChangeAspect="1" noChangeArrowheads="1"/>
          </p:cNvPicPr>
          <p:nvPr/>
        </p:nvPicPr>
        <p:blipFill>
          <a:blip r:embed="rId5" cstate="print"/>
          <a:srcRect/>
          <a:stretch>
            <a:fillRect/>
          </a:stretch>
        </p:blipFill>
        <p:spPr bwMode="auto">
          <a:xfrm>
            <a:off x="838200" y="1204342"/>
            <a:ext cx="2667000" cy="2272284"/>
          </a:xfrm>
          <a:prstGeom prst="roundRect">
            <a:avLst/>
          </a:prstGeom>
          <a:noFill/>
        </p:spPr>
      </p:pic>
      <p:sp>
        <p:nvSpPr>
          <p:cNvPr id="11" name="TextBox 10"/>
          <p:cNvSpPr txBox="1"/>
          <p:nvPr/>
        </p:nvSpPr>
        <p:spPr>
          <a:xfrm>
            <a:off x="914400" y="3429000"/>
            <a:ext cx="2286000" cy="369332"/>
          </a:xfrm>
          <a:prstGeom prst="rect">
            <a:avLst/>
          </a:prstGeom>
          <a:noFill/>
        </p:spPr>
        <p:txBody>
          <a:bodyPr wrap="square" rtlCol="0">
            <a:spAutoFit/>
          </a:bodyPr>
          <a:lstStyle/>
          <a:p>
            <a:r>
              <a:rPr lang="ru-RU" dirty="0" smtClean="0"/>
              <a:t>р. Чусовая</a:t>
            </a:r>
            <a:endParaRPr lang="ru-RU" dirty="0"/>
          </a:p>
        </p:txBody>
      </p:sp>
      <p:pic>
        <p:nvPicPr>
          <p:cNvPr id="2051" name="Picture 3" descr="C:\Users\я\Desktop\Загрузки. Черновик\250px-Излучина_Туры_в_Каменке.jpg"/>
          <p:cNvPicPr>
            <a:picLocks noChangeAspect="1" noChangeArrowheads="1"/>
          </p:cNvPicPr>
          <p:nvPr/>
        </p:nvPicPr>
        <p:blipFill>
          <a:blip r:embed="rId6" cstate="print"/>
          <a:srcRect/>
          <a:stretch>
            <a:fillRect/>
          </a:stretch>
        </p:blipFill>
        <p:spPr bwMode="auto">
          <a:xfrm>
            <a:off x="838200" y="3886199"/>
            <a:ext cx="2642878" cy="1892301"/>
          </a:xfrm>
          <a:prstGeom prst="roundRect">
            <a:avLst/>
          </a:prstGeom>
          <a:noFill/>
        </p:spPr>
      </p:pic>
      <p:sp>
        <p:nvSpPr>
          <p:cNvPr id="13" name="TextBox 12"/>
          <p:cNvSpPr txBox="1"/>
          <p:nvPr/>
        </p:nvSpPr>
        <p:spPr>
          <a:xfrm>
            <a:off x="914400" y="5867400"/>
            <a:ext cx="2286000" cy="369332"/>
          </a:xfrm>
          <a:prstGeom prst="rect">
            <a:avLst/>
          </a:prstGeom>
          <a:noFill/>
        </p:spPr>
        <p:txBody>
          <a:bodyPr wrap="square" rtlCol="0">
            <a:spAutoFit/>
          </a:bodyPr>
          <a:lstStyle/>
          <a:p>
            <a:r>
              <a:rPr lang="ru-RU" dirty="0" smtClean="0"/>
              <a:t>р. Тура</a:t>
            </a:r>
            <a:endParaRPr lang="ru-RU" dirty="0"/>
          </a:p>
        </p:txBody>
      </p:sp>
      <p:pic>
        <p:nvPicPr>
          <p:cNvPr id="2052" name="Picture 4" descr="C:\Users\я\Desktop\Загрузки. Черновик\250px-Iset_-_view_from_Three_Caves_(left).jpg"/>
          <p:cNvPicPr>
            <a:picLocks noChangeAspect="1" noChangeArrowheads="1"/>
          </p:cNvPicPr>
          <p:nvPr/>
        </p:nvPicPr>
        <p:blipFill>
          <a:blip r:embed="rId7" cstate="print"/>
          <a:srcRect/>
          <a:stretch>
            <a:fillRect/>
          </a:stretch>
        </p:blipFill>
        <p:spPr bwMode="auto">
          <a:xfrm>
            <a:off x="3809999" y="1600200"/>
            <a:ext cx="3918085" cy="2209800"/>
          </a:xfrm>
          <a:prstGeom prst="roundRect">
            <a:avLst/>
          </a:prstGeom>
          <a:noFill/>
        </p:spPr>
      </p:pic>
      <p:sp>
        <p:nvSpPr>
          <p:cNvPr id="15" name="TextBox 14"/>
          <p:cNvSpPr txBox="1"/>
          <p:nvPr/>
        </p:nvSpPr>
        <p:spPr>
          <a:xfrm>
            <a:off x="4191000" y="3810000"/>
            <a:ext cx="2286000" cy="369332"/>
          </a:xfrm>
          <a:prstGeom prst="rect">
            <a:avLst/>
          </a:prstGeom>
          <a:noFill/>
        </p:spPr>
        <p:txBody>
          <a:bodyPr wrap="square" rtlCol="0">
            <a:spAutoFit/>
          </a:bodyPr>
          <a:lstStyle/>
          <a:p>
            <a:r>
              <a:rPr lang="ru-RU" dirty="0" smtClean="0"/>
              <a:t>р. Исеть</a:t>
            </a:r>
            <a:endParaRPr lang="ru-RU" dirty="0"/>
          </a:p>
        </p:txBody>
      </p:sp>
      <p:pic>
        <p:nvPicPr>
          <p:cNvPr id="2053" name="Picture 5" descr="C:\Users\я\Desktop\Загрузки. Черновик\Nizhny_Tagil_(20).JPG"/>
          <p:cNvPicPr>
            <a:picLocks noChangeAspect="1" noChangeArrowheads="1"/>
          </p:cNvPicPr>
          <p:nvPr/>
        </p:nvPicPr>
        <p:blipFill>
          <a:blip r:embed="rId8" cstate="print"/>
          <a:srcRect/>
          <a:stretch>
            <a:fillRect/>
          </a:stretch>
        </p:blipFill>
        <p:spPr bwMode="auto">
          <a:xfrm>
            <a:off x="3886200" y="4191000"/>
            <a:ext cx="3377660" cy="1905000"/>
          </a:xfrm>
          <a:prstGeom prst="roundRect">
            <a:avLst/>
          </a:prstGeom>
          <a:noFill/>
        </p:spPr>
      </p:pic>
      <p:sp>
        <p:nvSpPr>
          <p:cNvPr id="17" name="TextBox 16"/>
          <p:cNvSpPr txBox="1"/>
          <p:nvPr/>
        </p:nvSpPr>
        <p:spPr>
          <a:xfrm>
            <a:off x="4343400" y="6019800"/>
            <a:ext cx="2286000" cy="369332"/>
          </a:xfrm>
          <a:prstGeom prst="rect">
            <a:avLst/>
          </a:prstGeom>
          <a:noFill/>
        </p:spPr>
        <p:txBody>
          <a:bodyPr wrap="square" rtlCol="0">
            <a:spAutoFit/>
          </a:bodyPr>
          <a:lstStyle/>
          <a:p>
            <a:r>
              <a:rPr lang="ru-RU" dirty="0" smtClean="0"/>
              <a:t>р. Тагил</a:t>
            </a:r>
            <a:endParaRPr lang="ru-RU" dirty="0"/>
          </a:p>
        </p:txBody>
      </p:sp>
      <p:sp>
        <p:nvSpPr>
          <p:cNvPr id="18" name="TextBox 17"/>
          <p:cNvSpPr txBox="1"/>
          <p:nvPr/>
        </p:nvSpPr>
        <p:spPr>
          <a:xfrm>
            <a:off x="4038600" y="8382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3185" name="Rectangle 1"/>
          <p:cNvSpPr>
            <a:spLocks noChangeArrowheads="1"/>
          </p:cNvSpPr>
          <p:nvPr/>
        </p:nvSpPr>
        <p:spPr bwMode="auto">
          <a:xfrm>
            <a:off x="1371600" y="381000"/>
            <a:ext cx="7391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Какие река или озеро, побережье какого моря или какие горы есть в твоём регионе?</a:t>
            </a:r>
            <a:endParaRPr kumimoji="0" lang="ru-RU" b="0" i="0" u="none" strike="noStrike" cap="none" normalizeH="0" baseline="0" dirty="0" smtClean="0">
              <a:ln>
                <a:noFill/>
              </a:ln>
              <a:solidFill>
                <a:schemeClr val="tx1"/>
              </a:solidFill>
              <a:effectLst/>
              <a:cs typeface="Arial" pitchFamily="34" charset="0"/>
            </a:endParaRPr>
          </a:p>
        </p:txBody>
      </p:sp>
      <p:pic>
        <p:nvPicPr>
          <p:cNvPr id="7"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cxnSp>
        <p:nvCxnSpPr>
          <p:cNvPr id="10" name="Прямая соединительная линия 9"/>
          <p:cNvCxnSpPr/>
          <p:nvPr/>
        </p:nvCxnSpPr>
        <p:spPr>
          <a:xfrm>
            <a:off x="3657600" y="609600"/>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3352800"/>
            <a:ext cx="2286000" cy="369332"/>
          </a:xfrm>
          <a:prstGeom prst="rect">
            <a:avLst/>
          </a:prstGeom>
          <a:noFill/>
        </p:spPr>
        <p:txBody>
          <a:bodyPr wrap="square" rtlCol="0">
            <a:spAutoFit/>
          </a:bodyPr>
          <a:lstStyle/>
          <a:p>
            <a:r>
              <a:rPr lang="ru-RU" dirty="0" smtClean="0"/>
              <a:t>г. Лисья</a:t>
            </a:r>
            <a:endParaRPr lang="ru-RU" dirty="0"/>
          </a:p>
        </p:txBody>
      </p:sp>
      <p:sp>
        <p:nvSpPr>
          <p:cNvPr id="13" name="TextBox 12"/>
          <p:cNvSpPr txBox="1"/>
          <p:nvPr/>
        </p:nvSpPr>
        <p:spPr>
          <a:xfrm>
            <a:off x="914400" y="5867400"/>
            <a:ext cx="2286000" cy="369332"/>
          </a:xfrm>
          <a:prstGeom prst="rect">
            <a:avLst/>
          </a:prstGeom>
          <a:noFill/>
        </p:spPr>
        <p:txBody>
          <a:bodyPr wrap="square" rtlCol="0">
            <a:spAutoFit/>
          </a:bodyPr>
          <a:lstStyle/>
          <a:p>
            <a:r>
              <a:rPr lang="ru-RU" dirty="0" smtClean="0"/>
              <a:t>г. Долгая</a:t>
            </a:r>
            <a:endParaRPr lang="ru-RU" dirty="0"/>
          </a:p>
        </p:txBody>
      </p:sp>
      <p:sp>
        <p:nvSpPr>
          <p:cNvPr id="15" name="TextBox 14"/>
          <p:cNvSpPr txBox="1"/>
          <p:nvPr/>
        </p:nvSpPr>
        <p:spPr>
          <a:xfrm>
            <a:off x="3352800" y="3810000"/>
            <a:ext cx="2286000" cy="369332"/>
          </a:xfrm>
          <a:prstGeom prst="rect">
            <a:avLst/>
          </a:prstGeom>
          <a:noFill/>
        </p:spPr>
        <p:txBody>
          <a:bodyPr wrap="square" rtlCol="0">
            <a:spAutoFit/>
          </a:bodyPr>
          <a:lstStyle/>
          <a:p>
            <a:r>
              <a:rPr lang="ru-RU" dirty="0" smtClean="0"/>
              <a:t>г. Волчиха</a:t>
            </a:r>
            <a:endParaRPr lang="ru-RU" dirty="0"/>
          </a:p>
        </p:txBody>
      </p:sp>
      <p:sp>
        <p:nvSpPr>
          <p:cNvPr id="17" name="TextBox 16"/>
          <p:cNvSpPr txBox="1"/>
          <p:nvPr/>
        </p:nvSpPr>
        <p:spPr>
          <a:xfrm>
            <a:off x="3352800" y="6019800"/>
            <a:ext cx="2286000" cy="369332"/>
          </a:xfrm>
          <a:prstGeom prst="rect">
            <a:avLst/>
          </a:prstGeom>
          <a:noFill/>
        </p:spPr>
        <p:txBody>
          <a:bodyPr wrap="square" rtlCol="0">
            <a:spAutoFit/>
          </a:bodyPr>
          <a:lstStyle/>
          <a:p>
            <a:r>
              <a:rPr lang="ru-RU" dirty="0" smtClean="0"/>
              <a:t>г. Голый камень</a:t>
            </a:r>
            <a:endParaRPr lang="ru-RU" dirty="0"/>
          </a:p>
        </p:txBody>
      </p:sp>
      <p:sp>
        <p:nvSpPr>
          <p:cNvPr id="18" name="TextBox 17"/>
          <p:cNvSpPr txBox="1"/>
          <p:nvPr/>
        </p:nvSpPr>
        <p:spPr>
          <a:xfrm>
            <a:off x="4038600" y="8382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3074" name="Picture 2" descr="C:\Users\я\Desktop\Загрузки. Черновик\image982_generic.jpg"/>
          <p:cNvPicPr>
            <a:picLocks noChangeAspect="1" noChangeArrowheads="1"/>
          </p:cNvPicPr>
          <p:nvPr/>
        </p:nvPicPr>
        <p:blipFill>
          <a:blip r:embed="rId5" cstate="print"/>
          <a:srcRect/>
          <a:stretch>
            <a:fillRect/>
          </a:stretch>
        </p:blipFill>
        <p:spPr bwMode="auto">
          <a:xfrm>
            <a:off x="3200400" y="1981200"/>
            <a:ext cx="2426179" cy="1714500"/>
          </a:xfrm>
          <a:prstGeom prst="roundRect">
            <a:avLst/>
          </a:prstGeom>
          <a:noFill/>
        </p:spPr>
      </p:pic>
      <p:pic>
        <p:nvPicPr>
          <p:cNvPr id="3075" name="Picture 3" descr="C:\Users\я\Desktop\Загрузки. Черновик\goliy-kamen-300.jpg"/>
          <p:cNvPicPr>
            <a:picLocks noChangeAspect="1" noChangeArrowheads="1"/>
          </p:cNvPicPr>
          <p:nvPr/>
        </p:nvPicPr>
        <p:blipFill>
          <a:blip r:embed="rId6" cstate="print"/>
          <a:srcRect/>
          <a:stretch>
            <a:fillRect/>
          </a:stretch>
        </p:blipFill>
        <p:spPr bwMode="auto">
          <a:xfrm>
            <a:off x="3200400" y="4461256"/>
            <a:ext cx="2438400" cy="1552448"/>
          </a:xfrm>
          <a:prstGeom prst="roundRect">
            <a:avLst/>
          </a:prstGeom>
          <a:noFill/>
        </p:spPr>
      </p:pic>
      <p:pic>
        <p:nvPicPr>
          <p:cNvPr id="3076" name="Picture 4" descr="C:\Users\я\Desktop\Загрузки. Черновик\i.jpg"/>
          <p:cNvPicPr>
            <a:picLocks noChangeAspect="1" noChangeArrowheads="1"/>
          </p:cNvPicPr>
          <p:nvPr/>
        </p:nvPicPr>
        <p:blipFill>
          <a:blip r:embed="rId7" cstate="print"/>
          <a:srcRect/>
          <a:stretch>
            <a:fillRect/>
          </a:stretch>
        </p:blipFill>
        <p:spPr bwMode="auto">
          <a:xfrm>
            <a:off x="457200" y="3962400"/>
            <a:ext cx="2514600" cy="1885950"/>
          </a:xfrm>
          <a:prstGeom prst="roundRect">
            <a:avLst/>
          </a:prstGeom>
          <a:noFill/>
        </p:spPr>
      </p:pic>
      <p:pic>
        <p:nvPicPr>
          <p:cNvPr id="3077" name="Picture 5" descr="C:\Users\я\Desktop\Загрузки. Черновик\6333186994676491_de50.jpg"/>
          <p:cNvPicPr>
            <a:picLocks noChangeAspect="1" noChangeArrowheads="1"/>
          </p:cNvPicPr>
          <p:nvPr/>
        </p:nvPicPr>
        <p:blipFill>
          <a:blip r:embed="rId8" cstate="print"/>
          <a:srcRect/>
          <a:stretch>
            <a:fillRect/>
          </a:stretch>
        </p:blipFill>
        <p:spPr bwMode="auto">
          <a:xfrm>
            <a:off x="457200" y="1600200"/>
            <a:ext cx="2549689" cy="1693418"/>
          </a:xfrm>
          <a:prstGeom prst="roundRect">
            <a:avLst/>
          </a:prstGeom>
          <a:noFill/>
        </p:spPr>
      </p:pic>
      <p:pic>
        <p:nvPicPr>
          <p:cNvPr id="3078" name="Picture 6" descr="C:\Users\я\Desktop\Загрузки. Черновик\eDlmLiThZ2U.jpg"/>
          <p:cNvPicPr>
            <a:picLocks noChangeAspect="1" noChangeArrowheads="1"/>
          </p:cNvPicPr>
          <p:nvPr/>
        </p:nvPicPr>
        <p:blipFill>
          <a:blip r:embed="rId9" cstate="print"/>
          <a:srcRect/>
          <a:stretch>
            <a:fillRect/>
          </a:stretch>
        </p:blipFill>
        <p:spPr bwMode="auto">
          <a:xfrm>
            <a:off x="6019800" y="1981200"/>
            <a:ext cx="2286000" cy="1714500"/>
          </a:xfrm>
          <a:prstGeom prst="roundRect">
            <a:avLst/>
          </a:prstGeom>
          <a:noFill/>
        </p:spPr>
      </p:pic>
      <p:sp>
        <p:nvSpPr>
          <p:cNvPr id="23" name="TextBox 22"/>
          <p:cNvSpPr txBox="1"/>
          <p:nvPr/>
        </p:nvSpPr>
        <p:spPr>
          <a:xfrm>
            <a:off x="6248400" y="3810000"/>
            <a:ext cx="2286000" cy="369332"/>
          </a:xfrm>
          <a:prstGeom prst="rect">
            <a:avLst/>
          </a:prstGeom>
          <a:noFill/>
        </p:spPr>
        <p:txBody>
          <a:bodyPr wrap="square" rtlCol="0">
            <a:spAutoFit/>
          </a:bodyPr>
          <a:lstStyle/>
          <a:p>
            <a:r>
              <a:rPr lang="ru-RU" dirty="0" smtClean="0"/>
              <a:t>г. Белая</a:t>
            </a:r>
            <a:endParaRPr lang="ru-RU" dirty="0"/>
          </a:p>
        </p:txBody>
      </p:sp>
      <p:pic>
        <p:nvPicPr>
          <p:cNvPr id="3079" name="Picture 7" descr="C:\Users\я\Desktop\Загрузки. Черновик\Gora-Ezhovayajp2.jpg"/>
          <p:cNvPicPr>
            <a:picLocks noChangeAspect="1" noChangeArrowheads="1"/>
          </p:cNvPicPr>
          <p:nvPr/>
        </p:nvPicPr>
        <p:blipFill>
          <a:blip r:embed="rId10" cstate="print"/>
          <a:srcRect/>
          <a:stretch>
            <a:fillRect/>
          </a:stretch>
        </p:blipFill>
        <p:spPr bwMode="auto">
          <a:xfrm>
            <a:off x="5791200" y="4191000"/>
            <a:ext cx="2895600" cy="1447800"/>
          </a:xfrm>
          <a:prstGeom prst="roundRect">
            <a:avLst/>
          </a:prstGeom>
          <a:noFill/>
        </p:spPr>
      </p:pic>
      <p:sp>
        <p:nvSpPr>
          <p:cNvPr id="25" name="TextBox 24"/>
          <p:cNvSpPr txBox="1"/>
          <p:nvPr/>
        </p:nvSpPr>
        <p:spPr>
          <a:xfrm>
            <a:off x="6324600" y="5715000"/>
            <a:ext cx="2286000" cy="369332"/>
          </a:xfrm>
          <a:prstGeom prst="rect">
            <a:avLst/>
          </a:prstGeom>
          <a:noFill/>
        </p:spPr>
        <p:txBody>
          <a:bodyPr wrap="square" rtlCol="0">
            <a:spAutoFit/>
          </a:bodyPr>
          <a:lstStyle/>
          <a:p>
            <a:r>
              <a:rPr lang="ru-RU" dirty="0" smtClean="0"/>
              <a:t>г. Ежовая</a:t>
            </a:r>
            <a:endParaRPr lang="ru-RU"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4209" name="Rectangle 1"/>
          <p:cNvSpPr>
            <a:spLocks noChangeArrowheads="1"/>
          </p:cNvSpPr>
          <p:nvPr/>
        </p:nvSpPr>
        <p:spPr bwMode="auto">
          <a:xfrm>
            <a:off x="1447800" y="381000"/>
            <a:ext cx="73152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Какие звери или птицы могут встретиться в природе твоего региона (назови не менее трёх зверей или птиц)? Опиши одного из этих зверей или птиц. Чем питается этот зверь или эта птица?</a:t>
            </a:r>
            <a:endParaRPr kumimoji="0" lang="ru-RU" b="0" i="0" u="none" strike="noStrike" cap="none" normalizeH="0" baseline="0" dirty="0" smtClean="0">
              <a:ln>
                <a:noFill/>
              </a:ln>
              <a:solidFill>
                <a:schemeClr val="tx1"/>
              </a:solidFill>
              <a:effectLst/>
              <a:cs typeface="Arial" pitchFamily="34" charset="0"/>
            </a:endParaRPr>
          </a:p>
        </p:txBody>
      </p:sp>
      <p:pic>
        <p:nvPicPr>
          <p:cNvPr id="7"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pic>
        <p:nvPicPr>
          <p:cNvPr id="9218" name="Picture 2" descr="C:\Users\я\Desktop\Загрузки. Черновик\s1200.jpg"/>
          <p:cNvPicPr>
            <a:picLocks noChangeAspect="1" noChangeArrowheads="1"/>
          </p:cNvPicPr>
          <p:nvPr/>
        </p:nvPicPr>
        <p:blipFill>
          <a:blip r:embed="rId5" cstate="print"/>
          <a:srcRect/>
          <a:stretch>
            <a:fillRect/>
          </a:stretch>
        </p:blipFill>
        <p:spPr bwMode="auto">
          <a:xfrm>
            <a:off x="457200" y="1447800"/>
            <a:ext cx="2667000" cy="1778000"/>
          </a:xfrm>
          <a:prstGeom prst="roundRect">
            <a:avLst/>
          </a:prstGeom>
          <a:noFill/>
        </p:spPr>
      </p:pic>
      <p:pic>
        <p:nvPicPr>
          <p:cNvPr id="9219" name="Picture 3" descr="C:\Users\я\Desktop\Загрузки. Черновик\s1200 (1).jpg"/>
          <p:cNvPicPr>
            <a:picLocks noChangeAspect="1" noChangeArrowheads="1"/>
          </p:cNvPicPr>
          <p:nvPr/>
        </p:nvPicPr>
        <p:blipFill>
          <a:blip r:embed="rId6" cstate="print"/>
          <a:srcRect/>
          <a:stretch>
            <a:fillRect/>
          </a:stretch>
        </p:blipFill>
        <p:spPr bwMode="auto">
          <a:xfrm>
            <a:off x="533400" y="3810000"/>
            <a:ext cx="2590800" cy="1943100"/>
          </a:xfrm>
          <a:prstGeom prst="roundRect">
            <a:avLst/>
          </a:prstGeom>
          <a:noFill/>
        </p:spPr>
      </p:pic>
      <p:sp>
        <p:nvSpPr>
          <p:cNvPr id="11" name="Прямоугольник 10"/>
          <p:cNvSpPr/>
          <p:nvPr/>
        </p:nvSpPr>
        <p:spPr>
          <a:xfrm>
            <a:off x="3124200" y="1295400"/>
            <a:ext cx="5562600" cy="2031325"/>
          </a:xfrm>
          <a:prstGeom prst="rect">
            <a:avLst/>
          </a:prstGeom>
        </p:spPr>
        <p:txBody>
          <a:bodyPr wrap="square">
            <a:spAutoFit/>
          </a:bodyPr>
          <a:lstStyle/>
          <a:p>
            <a:pPr algn="just"/>
            <a:r>
              <a:rPr lang="ru-RU" sz="1400" b="1" dirty="0" smtClean="0">
                <a:solidFill>
                  <a:srgbClr val="00B050"/>
                </a:solidFill>
              </a:rPr>
              <a:t>Бобры</a:t>
            </a:r>
            <a:r>
              <a:rPr lang="ru-RU" sz="1400" dirty="0" smtClean="0"/>
              <a:t> отличаются тем, что они приспособлены к жизни, как в воде, так и на суше. Между пальцами расположены перепонки, благодаря которым бобры прекрасно чувствуют себя в воде. Хвост у бобра так же плоский и похож на весло. Живут эти млекопитающие в специально сформированных «хатках». в жилище бобра ведет несколько входов, которые расположены под водой, поэтому любой хищник в жилище бобра никогда не попадет. Бобры – это строго растительноядные животные и их рацион питания состоит из коры деревьев и их побегов. </a:t>
            </a:r>
            <a:endParaRPr lang="ru-RU" sz="1400" dirty="0"/>
          </a:p>
        </p:txBody>
      </p:sp>
      <p:sp>
        <p:nvSpPr>
          <p:cNvPr id="12" name="Прямоугольник 11"/>
          <p:cNvSpPr/>
          <p:nvPr/>
        </p:nvSpPr>
        <p:spPr>
          <a:xfrm>
            <a:off x="3200400" y="3657600"/>
            <a:ext cx="5410200" cy="2677656"/>
          </a:xfrm>
          <a:prstGeom prst="rect">
            <a:avLst/>
          </a:prstGeom>
        </p:spPr>
        <p:txBody>
          <a:bodyPr wrap="square">
            <a:spAutoFit/>
          </a:bodyPr>
          <a:lstStyle/>
          <a:p>
            <a:pPr algn="just"/>
            <a:r>
              <a:rPr lang="ru-RU" sz="1400" dirty="0" smtClean="0"/>
              <a:t>Внешне </a:t>
            </a:r>
            <a:r>
              <a:rPr lang="ru-RU" sz="1400" b="1" dirty="0" smtClean="0">
                <a:solidFill>
                  <a:srgbClr val="00B050"/>
                </a:solidFill>
              </a:rPr>
              <a:t>бурундуки</a:t>
            </a:r>
            <a:r>
              <a:rPr lang="ru-RU" sz="1400" dirty="0" smtClean="0"/>
              <a:t> напоминают белок. Шерсть у этих животных короткая. Основная расцветка области спины – серовато-бурая или рыжая. Вдоль хребта, до самого хвоста располагается 5 темных полос. В основном ведут оседлый образ жизни и стараются не отходить от своего гнезда больше. Животное прекрасно лазит по деревьям и способно запросто перепрыгнуть с одного дерева на другое. С наступлением зимних холодов, эти животные сворачиваются в клубок и впадают в спячку. За зиму они несколько раз просыпаются, чтобы удалить голод и засыпают вновь. В бурундучьих кладовых можно отыскать все, что растет в лесу, а также все, что он может отыскать на культурных приусадебных участках или на колхозном поле.</a:t>
            </a:r>
            <a:endParaRPr lang="ru-RU" sz="1400" dirty="0"/>
          </a:p>
        </p:txBody>
      </p:sp>
      <p:sp>
        <p:nvSpPr>
          <p:cNvPr id="13" name="TextBox 12"/>
          <p:cNvSpPr txBox="1"/>
          <p:nvPr/>
        </p:nvSpPr>
        <p:spPr>
          <a:xfrm>
            <a:off x="304800" y="57912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94209" name="Rectangle 1"/>
          <p:cNvSpPr>
            <a:spLocks noChangeArrowheads="1"/>
          </p:cNvSpPr>
          <p:nvPr/>
        </p:nvSpPr>
        <p:spPr bwMode="auto">
          <a:xfrm>
            <a:off x="1447800" y="381000"/>
            <a:ext cx="73152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Arial" pitchFamily="34" charset="0"/>
              </a:rPr>
              <a:t>Какие звери или птицы могут встретиться в природе твоего региона (назови не менее трёх зверей или птиц)? Опиши одного из этих зверей или птиц. Чем питается этот зверь или эта птица?</a:t>
            </a:r>
            <a:endParaRPr kumimoji="0" lang="ru-RU" b="0" i="0" u="none" strike="noStrike" cap="none" normalizeH="0" baseline="0" dirty="0" smtClean="0">
              <a:ln>
                <a:noFill/>
              </a:ln>
              <a:solidFill>
                <a:schemeClr val="tx1"/>
              </a:solidFill>
              <a:effectLst/>
              <a:cs typeface="Arial" pitchFamily="34" charset="0"/>
            </a:endParaRPr>
          </a:p>
        </p:txBody>
      </p:sp>
      <p:pic>
        <p:nvPicPr>
          <p:cNvPr id="7"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pic>
        <p:nvPicPr>
          <p:cNvPr id="10242" name="Picture 2" descr="C:\Users\я\Desktop\Загрузки. Черновик\s1200 (3).jpg"/>
          <p:cNvPicPr>
            <a:picLocks noChangeAspect="1" noChangeArrowheads="1"/>
          </p:cNvPicPr>
          <p:nvPr/>
        </p:nvPicPr>
        <p:blipFill>
          <a:blip r:embed="rId5" cstate="print"/>
          <a:srcRect/>
          <a:stretch>
            <a:fillRect/>
          </a:stretch>
        </p:blipFill>
        <p:spPr bwMode="auto">
          <a:xfrm>
            <a:off x="533400" y="1447800"/>
            <a:ext cx="2626214" cy="1676400"/>
          </a:xfrm>
          <a:prstGeom prst="roundRect">
            <a:avLst/>
          </a:prstGeom>
          <a:noFill/>
        </p:spPr>
      </p:pic>
      <p:pic>
        <p:nvPicPr>
          <p:cNvPr id="10243" name="Picture 3" descr="C:\Users\я\Desktop\Загрузки. Черновик\1580112107_10-p-klest-sosnovik-zhivotnie-20.jpg"/>
          <p:cNvPicPr>
            <a:picLocks noChangeAspect="1" noChangeArrowheads="1"/>
          </p:cNvPicPr>
          <p:nvPr/>
        </p:nvPicPr>
        <p:blipFill>
          <a:blip r:embed="rId6" cstate="print"/>
          <a:srcRect/>
          <a:stretch>
            <a:fillRect/>
          </a:stretch>
        </p:blipFill>
        <p:spPr bwMode="auto">
          <a:xfrm>
            <a:off x="533400" y="4038600"/>
            <a:ext cx="2544375" cy="1905000"/>
          </a:xfrm>
          <a:prstGeom prst="roundRect">
            <a:avLst/>
          </a:prstGeom>
          <a:noFill/>
        </p:spPr>
      </p:pic>
      <p:sp>
        <p:nvSpPr>
          <p:cNvPr id="11" name="Прямоугольник 10"/>
          <p:cNvSpPr/>
          <p:nvPr/>
        </p:nvSpPr>
        <p:spPr>
          <a:xfrm>
            <a:off x="3276600" y="1371600"/>
            <a:ext cx="5410200" cy="2462213"/>
          </a:xfrm>
          <a:prstGeom prst="rect">
            <a:avLst/>
          </a:prstGeom>
        </p:spPr>
        <p:txBody>
          <a:bodyPr wrap="square">
            <a:spAutoFit/>
          </a:bodyPr>
          <a:lstStyle/>
          <a:p>
            <a:pPr algn="just"/>
            <a:r>
              <a:rPr lang="ru-RU" sz="1400" b="1" dirty="0" smtClean="0">
                <a:solidFill>
                  <a:srgbClr val="00B050"/>
                </a:solidFill>
              </a:rPr>
              <a:t>Кукушка</a:t>
            </a:r>
            <a:r>
              <a:rPr lang="ru-RU" sz="1400" dirty="0" smtClean="0"/>
              <a:t> – обитатель лесов, парков, частый гость на садовых участках.  Птица перелётная. Размер кукушки сопоставим с величиной голубя. Хвост клиновидный, достаточно длинный. Большую часть времени обыкновенная кукушка молчалива и ведет скрытный образ жизни.  Кукушки считаются всеядными. Большую часть рациона этих птиц составляют насекомые, но он может включать и растительную пищу, например, ягоды или молодые побеги. Кукушки охотно едят многих ядовитых и мохнатых гусениц, которых опасаются поедать другие птицы.  Собственных гнезд птицы не вьют и не строят. Они никогда не занимаются воспитанием птенцов, а свои яйца подбрасывают в чужие гнезда. </a:t>
            </a:r>
            <a:endParaRPr lang="ru-RU" sz="1400" dirty="0"/>
          </a:p>
        </p:txBody>
      </p:sp>
      <p:sp>
        <p:nvSpPr>
          <p:cNvPr id="12" name="Прямоугольник 11"/>
          <p:cNvSpPr/>
          <p:nvPr/>
        </p:nvSpPr>
        <p:spPr>
          <a:xfrm>
            <a:off x="3200401" y="3962400"/>
            <a:ext cx="5486400" cy="2246769"/>
          </a:xfrm>
          <a:prstGeom prst="rect">
            <a:avLst/>
          </a:prstGeom>
        </p:spPr>
        <p:txBody>
          <a:bodyPr wrap="square">
            <a:spAutoFit/>
          </a:bodyPr>
          <a:lstStyle/>
          <a:p>
            <a:pPr algn="just"/>
            <a:r>
              <a:rPr lang="ru-RU" sz="1400" b="1" dirty="0" smtClean="0">
                <a:solidFill>
                  <a:srgbClr val="00B050"/>
                </a:solidFill>
              </a:rPr>
              <a:t>Клесты</a:t>
            </a:r>
            <a:r>
              <a:rPr lang="ru-RU" sz="1400" dirty="0" smtClean="0"/>
              <a:t> – небольшие певчие пташки. Имеют более яркое оперение, в котором преобладают красные или малиново-красные оттенки, у </a:t>
            </a:r>
            <a:r>
              <a:rPr lang="ru-RU" sz="1400" dirty="0" err="1" smtClean="0"/>
              <a:t>самочек</a:t>
            </a:r>
            <a:r>
              <a:rPr lang="ru-RU" sz="1400" dirty="0" smtClean="0"/>
              <a:t> перья серых и зеленых цветов. Форма клюва крестообразная. Клесты – обитатели хвойных лесов. Поедают семена из шишек, еловые и сосновые почки. Клесты – настоящие кочевники, постоянно перемещающиеся туда, где большое изобилие нужного им корма. Для этого они собираются в стайки по 20 или 30 особей.  Эти маленькие пташки совсем не боятся морозов, их потомство может появиться на свет во время зимней стужи. Он практически не имеет врагов</a:t>
            </a:r>
            <a:endParaRPr lang="ru-RU" sz="1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295400" y="381000"/>
            <a:ext cx="7467600" cy="1200329"/>
          </a:xfrm>
          <a:prstGeom prst="rect">
            <a:avLst/>
          </a:prstGeom>
        </p:spPr>
        <p:txBody>
          <a:bodyPr wrap="square">
            <a:spAutoFit/>
          </a:bodyPr>
          <a:lstStyle/>
          <a:p>
            <a:r>
              <a:rPr lang="ru-RU" dirty="0" smtClean="0"/>
              <a:t>Как называется населённый пункт, в котором ты живёшь? Запиши название, в ответе укажи вид населённого пункта (город, село, посёлок, деревня). Какие промышленные и сельскохозяйственные предприятия находятся в твоём городе? Напиши об одном из них.</a:t>
            </a:r>
            <a:endParaRPr lang="ru-RU" dirty="0"/>
          </a:p>
        </p:txBody>
      </p:sp>
      <p:sp>
        <p:nvSpPr>
          <p:cNvPr id="7" name="Прямоугольник 6"/>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pic>
        <p:nvPicPr>
          <p:cNvPr id="8"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sp>
        <p:nvSpPr>
          <p:cNvPr id="11" name="Прямоугольник 10"/>
          <p:cNvSpPr/>
          <p:nvPr/>
        </p:nvSpPr>
        <p:spPr>
          <a:xfrm>
            <a:off x="533400" y="2362200"/>
            <a:ext cx="3429000" cy="1754326"/>
          </a:xfrm>
          <a:prstGeom prst="rect">
            <a:avLst/>
          </a:prstGeom>
          <a:ln w="28575">
            <a:solidFill>
              <a:srgbClr val="00B050"/>
            </a:solidFill>
          </a:ln>
        </p:spPr>
        <p:txBody>
          <a:bodyPr wrap="square">
            <a:spAutoFit/>
          </a:bodyPr>
          <a:lstStyle/>
          <a:p>
            <a:pPr algn="just"/>
            <a:r>
              <a:rPr lang="ru-RU" dirty="0" smtClean="0"/>
              <a:t>Промышленный комплекс города </a:t>
            </a:r>
            <a:r>
              <a:rPr lang="ru-RU" b="1" dirty="0" smtClean="0">
                <a:solidFill>
                  <a:srgbClr val="00B050"/>
                </a:solidFill>
              </a:rPr>
              <a:t>Нижний Тагил </a:t>
            </a:r>
            <a:r>
              <a:rPr lang="ru-RU" dirty="0" smtClean="0"/>
              <a:t>представлен преимущественно предприятиями черной металлургии и тяжелого машиностроения.</a:t>
            </a:r>
            <a:endParaRPr lang="ru-RU" dirty="0"/>
          </a:p>
        </p:txBody>
      </p:sp>
      <p:sp>
        <p:nvSpPr>
          <p:cNvPr id="13" name="TextBox 12"/>
          <p:cNvSpPr txBox="1"/>
          <p:nvPr/>
        </p:nvSpPr>
        <p:spPr>
          <a:xfrm>
            <a:off x="4114800" y="1524000"/>
            <a:ext cx="4572000" cy="2585323"/>
          </a:xfrm>
          <a:prstGeom prst="rect">
            <a:avLst/>
          </a:prstGeom>
          <a:noFill/>
          <a:ln w="28575">
            <a:solidFill>
              <a:srgbClr val="00B050"/>
            </a:solidFill>
          </a:ln>
        </p:spPr>
        <p:txBody>
          <a:bodyPr wrap="square" rtlCol="0">
            <a:spAutoFit/>
          </a:bodyPr>
          <a:lstStyle/>
          <a:p>
            <a:pPr>
              <a:buFont typeface="Wingdings" pitchFamily="2" charset="2"/>
              <a:buChar char="Ø"/>
            </a:pPr>
            <a:r>
              <a:rPr lang="ru-RU" dirty="0" smtClean="0"/>
              <a:t>ОАО «ЕВРАЗ Нижнетагильский металлургический комбинат»</a:t>
            </a:r>
          </a:p>
          <a:p>
            <a:pPr>
              <a:buFont typeface="Wingdings" pitchFamily="2" charset="2"/>
              <a:buChar char="Ø"/>
            </a:pPr>
            <a:r>
              <a:rPr lang="ru-RU" dirty="0" smtClean="0"/>
              <a:t>ОАО «Научно-производственная корпорация</a:t>
            </a:r>
          </a:p>
          <a:p>
            <a:pPr>
              <a:buFont typeface="Wingdings" pitchFamily="2" charset="2"/>
              <a:buChar char="Ø"/>
            </a:pPr>
            <a:r>
              <a:rPr lang="ru-RU" dirty="0" smtClean="0"/>
              <a:t>«УРАЛВАГОНЗАВОД» им. Ф.Э.Дзержинского</a:t>
            </a:r>
          </a:p>
          <a:p>
            <a:pPr>
              <a:buFont typeface="Wingdings" pitchFamily="2" charset="2"/>
              <a:buChar char="Ø"/>
            </a:pPr>
            <a:r>
              <a:rPr lang="ru-RU" dirty="0" smtClean="0"/>
              <a:t>ОАО «УРАЛКРИОМАШ»</a:t>
            </a:r>
          </a:p>
          <a:p>
            <a:pPr>
              <a:buFont typeface="Wingdings" pitchFamily="2" charset="2"/>
              <a:buChar char="Ø"/>
            </a:pPr>
            <a:r>
              <a:rPr lang="ru-RU" dirty="0" smtClean="0"/>
              <a:t>ООО «Нижнетагильская птицефабрика»</a:t>
            </a:r>
          </a:p>
          <a:p>
            <a:endParaRPr lang="ru-RU" u="sng" dirty="0" smtClean="0">
              <a:hlinkClick r:id="rId5" tooltip="уралкриомаш оао"/>
            </a:endParaRPr>
          </a:p>
        </p:txBody>
      </p:sp>
      <p:sp>
        <p:nvSpPr>
          <p:cNvPr id="14" name="Прямоугольник 13"/>
          <p:cNvSpPr/>
          <p:nvPr/>
        </p:nvSpPr>
        <p:spPr>
          <a:xfrm>
            <a:off x="228600" y="4191000"/>
            <a:ext cx="8458200" cy="338554"/>
          </a:xfrm>
          <a:prstGeom prst="rect">
            <a:avLst/>
          </a:prstGeom>
        </p:spPr>
        <p:txBody>
          <a:bodyPr wrap="square">
            <a:spAutoFit/>
          </a:bodyPr>
          <a:lstStyle/>
          <a:p>
            <a:pPr algn="ctr"/>
            <a:r>
              <a:rPr lang="ru-RU" sz="1600" b="1" dirty="0" smtClean="0">
                <a:solidFill>
                  <a:srgbClr val="00B050"/>
                </a:solidFill>
              </a:rPr>
              <a:t>ОАО "Научно-производственная корпорация "</a:t>
            </a:r>
            <a:r>
              <a:rPr lang="ru-RU" sz="1600" b="1" dirty="0" err="1" smtClean="0">
                <a:solidFill>
                  <a:srgbClr val="00B050"/>
                </a:solidFill>
              </a:rPr>
              <a:t>Уралвагонзавод</a:t>
            </a:r>
            <a:r>
              <a:rPr lang="ru-RU" sz="1600" b="1" dirty="0" smtClean="0">
                <a:solidFill>
                  <a:srgbClr val="00B050"/>
                </a:solidFill>
              </a:rPr>
              <a:t>" имени Ф.Э. Дзержинского"</a:t>
            </a:r>
            <a:endParaRPr lang="ru-RU" sz="1600" b="1" dirty="0">
              <a:solidFill>
                <a:srgbClr val="00B050"/>
              </a:solidFill>
            </a:endParaRPr>
          </a:p>
        </p:txBody>
      </p:sp>
      <p:sp>
        <p:nvSpPr>
          <p:cNvPr id="15" name="Прямоугольник 14"/>
          <p:cNvSpPr/>
          <p:nvPr/>
        </p:nvSpPr>
        <p:spPr>
          <a:xfrm>
            <a:off x="533400" y="4648200"/>
            <a:ext cx="8153400" cy="646331"/>
          </a:xfrm>
          <a:prstGeom prst="rect">
            <a:avLst/>
          </a:prstGeom>
        </p:spPr>
        <p:txBody>
          <a:bodyPr wrap="square">
            <a:spAutoFit/>
          </a:bodyPr>
          <a:lstStyle/>
          <a:p>
            <a:r>
              <a:rPr lang="ru-RU" dirty="0" smtClean="0"/>
              <a:t>Предприятие основано в 1936 году. российский производитель военной техники, дорожно-строительных машин, железнодорожных вагонов. </a:t>
            </a:r>
            <a:endParaRPr lang="ru-RU" dirty="0"/>
          </a:p>
        </p:txBody>
      </p:sp>
      <p:sp>
        <p:nvSpPr>
          <p:cNvPr id="16" name="Прямоугольник 15"/>
          <p:cNvSpPr/>
          <p:nvPr/>
        </p:nvSpPr>
        <p:spPr>
          <a:xfrm>
            <a:off x="533400" y="5257800"/>
            <a:ext cx="7391400" cy="1200329"/>
          </a:xfrm>
          <a:prstGeom prst="rect">
            <a:avLst/>
          </a:prstGeom>
        </p:spPr>
        <p:txBody>
          <a:bodyPr wrap="square">
            <a:spAutoFit/>
          </a:bodyPr>
          <a:lstStyle/>
          <a:p>
            <a:r>
              <a:rPr lang="ru-RU" b="1" dirty="0" smtClean="0"/>
              <a:t>Выпускаемая продукция:</a:t>
            </a:r>
            <a:endParaRPr lang="ru-RU" dirty="0" smtClean="0"/>
          </a:p>
          <a:p>
            <a:pPr algn="just"/>
            <a:r>
              <a:rPr lang="ru-RU" u="sng" dirty="0" smtClean="0"/>
              <a:t>военная продукция, железнодорожные цистерны, вагоны – платформы,  полувагоны, вагонные тележки, мобильные буровые установки, погрузчики.</a:t>
            </a:r>
            <a:endParaRPr lang="ru-RU" dirty="0"/>
          </a:p>
        </p:txBody>
      </p:sp>
      <p:sp>
        <p:nvSpPr>
          <p:cNvPr id="17" name="TextBox 16"/>
          <p:cNvSpPr txBox="1"/>
          <p:nvPr/>
        </p:nvSpPr>
        <p:spPr>
          <a:xfrm>
            <a:off x="1066800" y="1676400"/>
            <a:ext cx="2241383" cy="369332"/>
          </a:xfrm>
          <a:prstGeom prst="rect">
            <a:avLst/>
          </a:prstGeom>
          <a:noFill/>
        </p:spPr>
        <p:txBody>
          <a:bodyPr wrap="none" rtlCol="0">
            <a:spAutoFit/>
          </a:bodyPr>
          <a:lstStyle/>
          <a:p>
            <a:r>
              <a:rPr lang="ru-RU" b="1" dirty="0" smtClean="0">
                <a:solidFill>
                  <a:srgbClr val="00B050"/>
                </a:solidFill>
              </a:rPr>
              <a:t>город Нижний Тагил</a:t>
            </a:r>
            <a:endParaRPr lang="ru-RU" b="1" dirty="0">
              <a:solidFill>
                <a:srgbClr val="00B05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 name="Прямоугольник 7"/>
          <p:cNvSpPr/>
          <p:nvPr/>
        </p:nvSpPr>
        <p:spPr>
          <a:xfrm>
            <a:off x="1295400" y="381000"/>
            <a:ext cx="7467600" cy="646331"/>
          </a:xfrm>
          <a:prstGeom prst="rect">
            <a:avLst/>
          </a:prstGeom>
        </p:spPr>
        <p:txBody>
          <a:bodyPr wrap="square">
            <a:spAutoFit/>
          </a:bodyPr>
          <a:lstStyle/>
          <a:p>
            <a:r>
              <a:rPr lang="ru-RU" dirty="0" smtClean="0"/>
              <a:t> Какие памятники природы или памятники истории и культуры находятся в твоём регионе? Расскажи об одном из этих памятников.</a:t>
            </a:r>
            <a:endParaRPr lang="ru-RU" dirty="0"/>
          </a:p>
        </p:txBody>
      </p:sp>
      <p:sp>
        <p:nvSpPr>
          <p:cNvPr id="10" name="Прямоугольник 9"/>
          <p:cNvSpPr/>
          <p:nvPr/>
        </p:nvSpPr>
        <p:spPr>
          <a:xfrm>
            <a:off x="990600" y="2895600"/>
            <a:ext cx="7086600" cy="2031325"/>
          </a:xfrm>
          <a:prstGeom prst="rect">
            <a:avLst/>
          </a:prstGeom>
          <a:ln w="28575">
            <a:solidFill>
              <a:srgbClr val="00B050"/>
            </a:solidFill>
          </a:ln>
        </p:spPr>
        <p:txBody>
          <a:bodyPr wrap="square">
            <a:spAutoFit/>
          </a:bodyPr>
          <a:lstStyle/>
          <a:p>
            <a:pPr algn="just"/>
            <a:r>
              <a:rPr lang="ru-RU" dirty="0" smtClean="0"/>
              <a:t>Чтобы рассказать, какие памятники природы или памятники истории и культуры находятся в твоём регионе, ответь на вопросы: </a:t>
            </a:r>
          </a:p>
          <a:p>
            <a:pPr algn="just"/>
            <a:r>
              <a:rPr lang="ru-RU" dirty="0" smtClean="0"/>
              <a:t>1. Как называется памятник природы или памятник истории и культуры, находящийся в твоём регионе? </a:t>
            </a:r>
          </a:p>
          <a:p>
            <a:pPr algn="just"/>
            <a:r>
              <a:rPr lang="ru-RU" dirty="0" smtClean="0"/>
              <a:t>2. По какому поводу был воздвигнут? </a:t>
            </a:r>
          </a:p>
          <a:p>
            <a:pPr algn="just"/>
            <a:r>
              <a:rPr lang="ru-RU" dirty="0" smtClean="0"/>
              <a:t>3. Где он расположен? </a:t>
            </a:r>
          </a:p>
          <a:p>
            <a:pPr algn="just"/>
            <a:r>
              <a:rPr lang="ru-RU" dirty="0" smtClean="0"/>
              <a:t>4. Краткие сведения об истории создания памятника, если помнишь.</a:t>
            </a:r>
            <a:endParaRPr lang="ru-RU" dirty="0"/>
          </a:p>
        </p:txBody>
      </p:sp>
      <p:sp>
        <p:nvSpPr>
          <p:cNvPr id="11" name="Прямоугольник 10"/>
          <p:cNvSpPr/>
          <p:nvPr/>
        </p:nvSpPr>
        <p:spPr>
          <a:xfrm>
            <a:off x="457200" y="1219200"/>
            <a:ext cx="8153400" cy="1477328"/>
          </a:xfrm>
          <a:prstGeom prst="rect">
            <a:avLst/>
          </a:prstGeom>
          <a:ln w="28575">
            <a:solidFill>
              <a:srgbClr val="00B050"/>
            </a:solidFill>
          </a:ln>
        </p:spPr>
        <p:txBody>
          <a:bodyPr wrap="square">
            <a:spAutoFit/>
          </a:bodyPr>
          <a:lstStyle/>
          <a:p>
            <a:pPr algn="just"/>
            <a:r>
              <a:rPr lang="ru-RU" b="1" dirty="0" smtClean="0">
                <a:solidFill>
                  <a:srgbClr val="00B050"/>
                </a:solidFill>
              </a:rPr>
              <a:t>Памятник</a:t>
            </a:r>
            <a:r>
              <a:rPr lang="ru-RU" dirty="0" smtClean="0"/>
              <a:t> — это скульптура или архитектурное сооружение в память кого или чего-нибудь (выдающейся личности, исторического события, к памятникам относятся также сохранившиеся предметы культуры прошлого. Памятник природы — природный объект, охраняемый государством (например, уникальное дерево или парк).</a:t>
            </a:r>
            <a:endParaRPr lang="ru-RU" dirty="0"/>
          </a:p>
        </p:txBody>
      </p:sp>
      <p:pic>
        <p:nvPicPr>
          <p:cNvPr id="12"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2286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 name="Прямоугольник 7"/>
          <p:cNvSpPr/>
          <p:nvPr/>
        </p:nvSpPr>
        <p:spPr>
          <a:xfrm>
            <a:off x="1295400" y="381000"/>
            <a:ext cx="7467600" cy="646331"/>
          </a:xfrm>
          <a:prstGeom prst="rect">
            <a:avLst/>
          </a:prstGeom>
        </p:spPr>
        <p:txBody>
          <a:bodyPr wrap="square">
            <a:spAutoFit/>
          </a:bodyPr>
          <a:lstStyle/>
          <a:p>
            <a:r>
              <a:rPr lang="ru-RU" dirty="0" smtClean="0"/>
              <a:t> Какие памятники природы или памятники истории и культуры находятся в твоём регионе? Расскажи об одном из этих памятников.</a:t>
            </a:r>
            <a:endParaRPr lang="ru-RU" dirty="0"/>
          </a:p>
        </p:txBody>
      </p:sp>
      <p:pic>
        <p:nvPicPr>
          <p:cNvPr id="95234" name="Picture 2" descr="https://turizmnt.ru/upload/resize_cache/iblock/0fe/130_86_2/cherepanovy.jpg"/>
          <p:cNvPicPr>
            <a:picLocks noChangeAspect="1" noChangeArrowheads="1"/>
          </p:cNvPicPr>
          <p:nvPr/>
        </p:nvPicPr>
        <p:blipFill>
          <a:blip r:embed="rId3" cstate="print"/>
          <a:srcRect/>
          <a:stretch>
            <a:fillRect/>
          </a:stretch>
        </p:blipFill>
        <p:spPr bwMode="auto">
          <a:xfrm>
            <a:off x="838200" y="1143000"/>
            <a:ext cx="1842974" cy="1219200"/>
          </a:xfrm>
          <a:prstGeom prst="roundRect">
            <a:avLst/>
          </a:prstGeom>
          <a:noFill/>
        </p:spPr>
      </p:pic>
      <p:sp>
        <p:nvSpPr>
          <p:cNvPr id="12" name="Прямоугольник 11"/>
          <p:cNvSpPr/>
          <p:nvPr/>
        </p:nvSpPr>
        <p:spPr>
          <a:xfrm>
            <a:off x="533400" y="2362200"/>
            <a:ext cx="2881943" cy="307777"/>
          </a:xfrm>
          <a:prstGeom prst="rect">
            <a:avLst/>
          </a:prstGeom>
        </p:spPr>
        <p:txBody>
          <a:bodyPr wrap="none">
            <a:spAutoFit/>
          </a:bodyPr>
          <a:lstStyle/>
          <a:p>
            <a:r>
              <a:rPr lang="ru-RU" sz="1400" dirty="0" smtClean="0"/>
              <a:t>Памятник Е.А. и М.Е. Черепановым</a:t>
            </a:r>
            <a:endParaRPr lang="ru-RU" sz="1400" dirty="0"/>
          </a:p>
        </p:txBody>
      </p:sp>
      <p:pic>
        <p:nvPicPr>
          <p:cNvPr id="95236" name="Picture 4" descr="Памятник металлургам"/>
          <p:cNvPicPr>
            <a:picLocks noChangeAspect="1" noChangeArrowheads="1"/>
          </p:cNvPicPr>
          <p:nvPr/>
        </p:nvPicPr>
        <p:blipFill>
          <a:blip r:embed="rId4" cstate="print"/>
          <a:srcRect/>
          <a:stretch>
            <a:fillRect/>
          </a:stretch>
        </p:blipFill>
        <p:spPr bwMode="auto">
          <a:xfrm>
            <a:off x="838200" y="2667000"/>
            <a:ext cx="1885950" cy="1428750"/>
          </a:xfrm>
          <a:prstGeom prst="roundRect">
            <a:avLst/>
          </a:prstGeom>
          <a:noFill/>
        </p:spPr>
      </p:pic>
      <p:sp>
        <p:nvSpPr>
          <p:cNvPr id="14" name="Прямоугольник 13"/>
          <p:cNvSpPr/>
          <p:nvPr/>
        </p:nvSpPr>
        <p:spPr>
          <a:xfrm>
            <a:off x="838200" y="4114800"/>
            <a:ext cx="1972271" cy="307777"/>
          </a:xfrm>
          <a:prstGeom prst="rect">
            <a:avLst/>
          </a:prstGeom>
        </p:spPr>
        <p:txBody>
          <a:bodyPr wrap="none">
            <a:spAutoFit/>
          </a:bodyPr>
          <a:lstStyle/>
          <a:p>
            <a:r>
              <a:rPr lang="ru-RU" sz="1400" dirty="0" smtClean="0"/>
              <a:t>Памятник металлургам</a:t>
            </a:r>
            <a:endParaRPr lang="ru-RU" sz="1400" dirty="0"/>
          </a:p>
        </p:txBody>
      </p:sp>
      <p:pic>
        <p:nvPicPr>
          <p:cNvPr id="95238" name="Picture 6" descr="Памятник танкостроителям, создателям танка Т-72"/>
          <p:cNvPicPr>
            <a:picLocks noChangeAspect="1" noChangeArrowheads="1"/>
          </p:cNvPicPr>
          <p:nvPr/>
        </p:nvPicPr>
        <p:blipFill>
          <a:blip r:embed="rId5" cstate="print"/>
          <a:srcRect/>
          <a:stretch>
            <a:fillRect/>
          </a:stretch>
        </p:blipFill>
        <p:spPr bwMode="auto">
          <a:xfrm>
            <a:off x="838200" y="4419600"/>
            <a:ext cx="1920749" cy="1447800"/>
          </a:xfrm>
          <a:prstGeom prst="roundRect">
            <a:avLst/>
          </a:prstGeom>
          <a:noFill/>
        </p:spPr>
      </p:pic>
      <p:sp>
        <p:nvSpPr>
          <p:cNvPr id="15" name="Прямоугольник 14"/>
          <p:cNvSpPr/>
          <p:nvPr/>
        </p:nvSpPr>
        <p:spPr>
          <a:xfrm>
            <a:off x="609600" y="5867400"/>
            <a:ext cx="2438400" cy="523220"/>
          </a:xfrm>
          <a:prstGeom prst="rect">
            <a:avLst/>
          </a:prstGeom>
        </p:spPr>
        <p:txBody>
          <a:bodyPr wrap="square">
            <a:spAutoFit/>
          </a:bodyPr>
          <a:lstStyle/>
          <a:p>
            <a:pPr algn="ctr"/>
            <a:r>
              <a:rPr lang="ru-RU" sz="1400" dirty="0" smtClean="0"/>
              <a:t>Памятник танкостроителям, </a:t>
            </a:r>
          </a:p>
          <a:p>
            <a:pPr algn="ctr"/>
            <a:r>
              <a:rPr lang="ru-RU" sz="1400" dirty="0" smtClean="0"/>
              <a:t>создателям танка Т-72</a:t>
            </a:r>
            <a:endParaRPr lang="ru-RU" sz="1400" dirty="0"/>
          </a:p>
        </p:txBody>
      </p:sp>
      <p:pic>
        <p:nvPicPr>
          <p:cNvPr id="95240" name="Picture 8" descr="https://turizmnt.ru/upload/resize_cache/iblock/5b7/130_86_2/71x0npuU62o.jpg"/>
          <p:cNvPicPr>
            <a:picLocks noChangeAspect="1" noChangeArrowheads="1"/>
          </p:cNvPicPr>
          <p:nvPr/>
        </p:nvPicPr>
        <p:blipFill>
          <a:blip r:embed="rId6" cstate="print"/>
          <a:srcRect/>
          <a:stretch>
            <a:fillRect/>
          </a:stretch>
        </p:blipFill>
        <p:spPr bwMode="auto">
          <a:xfrm>
            <a:off x="3733800" y="1143000"/>
            <a:ext cx="1842975" cy="1219200"/>
          </a:xfrm>
          <a:prstGeom prst="roundRect">
            <a:avLst/>
          </a:prstGeom>
          <a:noFill/>
        </p:spPr>
      </p:pic>
      <p:sp>
        <p:nvSpPr>
          <p:cNvPr id="17" name="Прямоугольник 16"/>
          <p:cNvSpPr/>
          <p:nvPr/>
        </p:nvSpPr>
        <p:spPr>
          <a:xfrm>
            <a:off x="2971800" y="2362200"/>
            <a:ext cx="3505200" cy="523220"/>
          </a:xfrm>
          <a:prstGeom prst="rect">
            <a:avLst/>
          </a:prstGeom>
        </p:spPr>
        <p:txBody>
          <a:bodyPr wrap="square">
            <a:spAutoFit/>
          </a:bodyPr>
          <a:lstStyle/>
          <a:p>
            <a:pPr algn="ctr"/>
            <a:r>
              <a:rPr lang="ru-RU" sz="1400" dirty="0" smtClean="0"/>
              <a:t>Памятник танку Т-34 </a:t>
            </a:r>
          </a:p>
          <a:p>
            <a:pPr algn="ctr"/>
            <a:r>
              <a:rPr lang="ru-RU" sz="1400" dirty="0" smtClean="0"/>
              <a:t>на </a:t>
            </a:r>
            <a:r>
              <a:rPr lang="ru-RU" sz="1400" dirty="0" err="1" smtClean="0"/>
              <a:t>Предзаводской</a:t>
            </a:r>
            <a:r>
              <a:rPr lang="ru-RU" sz="1400" dirty="0" smtClean="0"/>
              <a:t> площади</a:t>
            </a:r>
            <a:endParaRPr lang="ru-RU" sz="1400" dirty="0"/>
          </a:p>
        </p:txBody>
      </p:sp>
      <p:pic>
        <p:nvPicPr>
          <p:cNvPr id="95242" name="Picture 10" descr="Памятник тагильчанам-Героям Советского Союза"/>
          <p:cNvPicPr>
            <a:picLocks noChangeAspect="1" noChangeArrowheads="1"/>
          </p:cNvPicPr>
          <p:nvPr/>
        </p:nvPicPr>
        <p:blipFill>
          <a:blip r:embed="rId7" cstate="print"/>
          <a:srcRect/>
          <a:stretch>
            <a:fillRect/>
          </a:stretch>
        </p:blipFill>
        <p:spPr bwMode="auto">
          <a:xfrm>
            <a:off x="3733800" y="2895600"/>
            <a:ext cx="1920748" cy="1447800"/>
          </a:xfrm>
          <a:prstGeom prst="roundRect">
            <a:avLst/>
          </a:prstGeom>
          <a:noFill/>
        </p:spPr>
      </p:pic>
      <p:sp>
        <p:nvSpPr>
          <p:cNvPr id="19" name="Прямоугольник 18"/>
          <p:cNvSpPr/>
          <p:nvPr/>
        </p:nvSpPr>
        <p:spPr>
          <a:xfrm>
            <a:off x="3657600" y="4343400"/>
            <a:ext cx="2133600" cy="523220"/>
          </a:xfrm>
          <a:prstGeom prst="rect">
            <a:avLst/>
          </a:prstGeom>
        </p:spPr>
        <p:txBody>
          <a:bodyPr wrap="square">
            <a:spAutoFit/>
          </a:bodyPr>
          <a:lstStyle/>
          <a:p>
            <a:pPr algn="ctr"/>
            <a:r>
              <a:rPr lang="ru-RU" sz="1400" dirty="0" smtClean="0"/>
              <a:t>Памятник </a:t>
            </a:r>
            <a:r>
              <a:rPr lang="ru-RU" sz="1400" dirty="0" err="1" smtClean="0"/>
              <a:t>тагильчанам</a:t>
            </a:r>
            <a:r>
              <a:rPr lang="ru-RU" sz="1400" dirty="0" smtClean="0"/>
              <a:t>-</a:t>
            </a:r>
          </a:p>
          <a:p>
            <a:pPr algn="ctr"/>
            <a:r>
              <a:rPr lang="ru-RU" sz="1400" dirty="0" smtClean="0"/>
              <a:t>Героям Советского Союза</a:t>
            </a:r>
            <a:endParaRPr lang="ru-RU" sz="1400" dirty="0"/>
          </a:p>
        </p:txBody>
      </p:sp>
      <p:pic>
        <p:nvPicPr>
          <p:cNvPr id="95244" name="Picture 12" descr="https://turizmnt.ru/upload/resize_cache/iblock/71d/130_86_2/demidov.jpg"/>
          <p:cNvPicPr>
            <a:picLocks noChangeAspect="1" noChangeArrowheads="1"/>
          </p:cNvPicPr>
          <p:nvPr/>
        </p:nvPicPr>
        <p:blipFill>
          <a:blip r:embed="rId8" cstate="print"/>
          <a:srcRect/>
          <a:stretch>
            <a:fillRect/>
          </a:stretch>
        </p:blipFill>
        <p:spPr bwMode="auto">
          <a:xfrm>
            <a:off x="6324600" y="1143000"/>
            <a:ext cx="1842974" cy="1219200"/>
          </a:xfrm>
          <a:prstGeom prst="roundRect">
            <a:avLst/>
          </a:prstGeom>
          <a:noFill/>
        </p:spPr>
      </p:pic>
      <p:sp>
        <p:nvSpPr>
          <p:cNvPr id="21" name="Прямоугольник 20"/>
          <p:cNvSpPr/>
          <p:nvPr/>
        </p:nvSpPr>
        <p:spPr>
          <a:xfrm>
            <a:off x="6096000" y="2362200"/>
            <a:ext cx="2438400" cy="738664"/>
          </a:xfrm>
          <a:prstGeom prst="rect">
            <a:avLst/>
          </a:prstGeom>
        </p:spPr>
        <p:txBody>
          <a:bodyPr wrap="square">
            <a:spAutoFit/>
          </a:bodyPr>
          <a:lstStyle/>
          <a:p>
            <a:pPr algn="ctr"/>
            <a:r>
              <a:rPr lang="ru-RU" sz="1400" dirty="0" smtClean="0"/>
              <a:t>Памятник горнозаводчику </a:t>
            </a:r>
          </a:p>
          <a:p>
            <a:pPr algn="ctr"/>
            <a:r>
              <a:rPr lang="ru-RU" sz="1400" dirty="0" smtClean="0"/>
              <a:t>Николаю Никитичу Демидову</a:t>
            </a:r>
            <a:endParaRPr lang="ru-RU" sz="1400" dirty="0"/>
          </a:p>
        </p:txBody>
      </p:sp>
      <p:sp>
        <p:nvSpPr>
          <p:cNvPr id="95246" name="AutoShape 14" descr="http://im0-tub-ru.yandex.net/i?id=e18dd9d3b80ff102a0e967bda09590f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47" name="Picture 15" descr="D:\Рабочий стол\870_581_fixedwidth.jpg"/>
          <p:cNvPicPr>
            <a:picLocks noChangeAspect="1" noChangeArrowheads="1"/>
          </p:cNvPicPr>
          <p:nvPr/>
        </p:nvPicPr>
        <p:blipFill>
          <a:blip r:embed="rId9" cstate="print"/>
          <a:srcRect/>
          <a:stretch>
            <a:fillRect/>
          </a:stretch>
        </p:blipFill>
        <p:spPr bwMode="auto">
          <a:xfrm>
            <a:off x="6248400" y="3200400"/>
            <a:ext cx="2052484" cy="1371600"/>
          </a:xfrm>
          <a:prstGeom prst="roundRect">
            <a:avLst/>
          </a:prstGeom>
          <a:noFill/>
        </p:spPr>
      </p:pic>
      <p:sp>
        <p:nvSpPr>
          <p:cNvPr id="24" name="Прямоугольник 23"/>
          <p:cNvSpPr/>
          <p:nvPr/>
        </p:nvSpPr>
        <p:spPr>
          <a:xfrm>
            <a:off x="6553200" y="4876800"/>
            <a:ext cx="1590500" cy="307777"/>
          </a:xfrm>
          <a:prstGeom prst="rect">
            <a:avLst/>
          </a:prstGeom>
        </p:spPr>
        <p:txBody>
          <a:bodyPr wrap="none">
            <a:spAutoFit/>
          </a:bodyPr>
          <a:lstStyle/>
          <a:p>
            <a:r>
              <a:rPr lang="ru-RU" sz="1400" dirty="0" smtClean="0"/>
              <a:t>Рабочий и танкист</a:t>
            </a:r>
            <a:endParaRPr lang="ru-RU" sz="1400" dirty="0"/>
          </a:p>
        </p:txBody>
      </p:sp>
      <p:pic>
        <p:nvPicPr>
          <p:cNvPr id="22" name="Picture 2" descr="C:\Users\я\Desktop\Загрузки. Черновик\right-24823_1280.png">
            <a:hlinkClick r:id="rId10" action="ppaction://hlinksldjump"/>
          </p:cNvPr>
          <p:cNvPicPr>
            <a:picLocks noChangeAspect="1" noChangeArrowheads="1"/>
          </p:cNvPicPr>
          <p:nvPr/>
        </p:nvPicPr>
        <p:blipFill>
          <a:blip r:embed="rId11"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2286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 name="Прямоугольник 7"/>
          <p:cNvSpPr/>
          <p:nvPr/>
        </p:nvSpPr>
        <p:spPr>
          <a:xfrm>
            <a:off x="1295400" y="381000"/>
            <a:ext cx="7467600" cy="646331"/>
          </a:xfrm>
          <a:prstGeom prst="rect">
            <a:avLst/>
          </a:prstGeom>
        </p:spPr>
        <p:txBody>
          <a:bodyPr wrap="square">
            <a:spAutoFit/>
          </a:bodyPr>
          <a:lstStyle/>
          <a:p>
            <a:r>
              <a:rPr lang="ru-RU" dirty="0" smtClean="0"/>
              <a:t> Какие памятники природы или памятники истории и культуры находятся в твоём регионе? Расскажи об одном из этих памятников.</a:t>
            </a:r>
            <a:endParaRPr lang="ru-RU" dirty="0"/>
          </a:p>
        </p:txBody>
      </p:sp>
      <p:sp>
        <p:nvSpPr>
          <p:cNvPr id="12" name="Прямоугольник 11"/>
          <p:cNvSpPr/>
          <p:nvPr/>
        </p:nvSpPr>
        <p:spPr>
          <a:xfrm>
            <a:off x="457200" y="4648200"/>
            <a:ext cx="2881943" cy="307777"/>
          </a:xfrm>
          <a:prstGeom prst="rect">
            <a:avLst/>
          </a:prstGeom>
        </p:spPr>
        <p:txBody>
          <a:bodyPr wrap="none">
            <a:spAutoFit/>
          </a:bodyPr>
          <a:lstStyle/>
          <a:p>
            <a:r>
              <a:rPr lang="ru-RU" sz="1400" dirty="0" smtClean="0"/>
              <a:t>Памятник Е.А. и М.Е. Черепановым</a:t>
            </a:r>
            <a:endParaRPr lang="ru-RU" sz="1400" dirty="0"/>
          </a:p>
        </p:txBody>
      </p:sp>
      <p:sp>
        <p:nvSpPr>
          <p:cNvPr id="95246" name="AutoShape 14" descr="http://im0-tub-ru.yandex.net/i?id=e18dd9d3b80ff102a0e967bda09590f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450" name="Picture 2" descr="Памятник отцу и сыну Черепановых в Нижнем Тагиле"/>
          <p:cNvPicPr>
            <a:picLocks noChangeAspect="1" noChangeArrowheads="1"/>
          </p:cNvPicPr>
          <p:nvPr/>
        </p:nvPicPr>
        <p:blipFill>
          <a:blip r:embed="rId3" cstate="print"/>
          <a:srcRect/>
          <a:stretch>
            <a:fillRect/>
          </a:stretch>
        </p:blipFill>
        <p:spPr bwMode="auto">
          <a:xfrm>
            <a:off x="609600" y="1219200"/>
            <a:ext cx="2456424" cy="3276600"/>
          </a:xfrm>
          <a:prstGeom prst="roundRect">
            <a:avLst/>
          </a:prstGeom>
          <a:noFill/>
        </p:spPr>
      </p:pic>
      <p:sp>
        <p:nvSpPr>
          <p:cNvPr id="25" name="Прямоугольник 24"/>
          <p:cNvSpPr/>
          <p:nvPr/>
        </p:nvSpPr>
        <p:spPr>
          <a:xfrm>
            <a:off x="3124200" y="1295400"/>
            <a:ext cx="5562600" cy="3416320"/>
          </a:xfrm>
          <a:prstGeom prst="rect">
            <a:avLst/>
          </a:prstGeom>
        </p:spPr>
        <p:txBody>
          <a:bodyPr wrap="square">
            <a:spAutoFit/>
          </a:bodyPr>
          <a:lstStyle/>
          <a:p>
            <a:pPr algn="just"/>
            <a:r>
              <a:rPr lang="ru-RU" dirty="0" smtClean="0"/>
              <a:t>Памятник Ефиму Алексеевичу и Мирону Ефимовичу Черепановым установлен в Нижнем Тагиле на Театральной площади. Он является единственным памятником в Российской Федерации первым изобретателям паровоза. Памятник Черепановым был торжественно открыт 4 ноября 1956 году в Нижнем Тагиле. Памятник Черепановым возвышается на 8 метров, сами скульптуры сделаны из бронзы, постамент из красного гранита.</a:t>
            </a:r>
          </a:p>
          <a:p>
            <a:pPr algn="just"/>
            <a:endParaRPr lang="ru-RU" dirty="0" smtClean="0"/>
          </a:p>
          <a:p>
            <a:pPr algn="just"/>
            <a:endParaRPr lang="ru-RU" dirty="0" smtClean="0"/>
          </a:p>
          <a:p>
            <a:endParaRPr lang="ru-RU" dirty="0"/>
          </a:p>
        </p:txBody>
      </p:sp>
      <p:sp>
        <p:nvSpPr>
          <p:cNvPr id="26" name="Прямоугольник 25"/>
          <p:cNvSpPr/>
          <p:nvPr/>
        </p:nvSpPr>
        <p:spPr>
          <a:xfrm>
            <a:off x="3200400" y="2667000"/>
            <a:ext cx="5334000" cy="369332"/>
          </a:xfrm>
          <a:prstGeom prst="rect">
            <a:avLst/>
          </a:prstGeom>
        </p:spPr>
        <p:txBody>
          <a:bodyPr wrap="square">
            <a:spAutoFit/>
          </a:bodyPr>
          <a:lstStyle/>
          <a:p>
            <a:endParaRPr lang="ru-RU" dirty="0" smtClean="0"/>
          </a:p>
        </p:txBody>
      </p:sp>
      <p:sp>
        <p:nvSpPr>
          <p:cNvPr id="14" name="TextBox 13"/>
          <p:cNvSpPr txBox="1"/>
          <p:nvPr/>
        </p:nvSpPr>
        <p:spPr>
          <a:xfrm>
            <a:off x="4191000" y="41148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15"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9" name="Rectangle 1"/>
          <p:cNvSpPr>
            <a:spLocks noChangeArrowheads="1"/>
          </p:cNvSpPr>
          <p:nvPr/>
        </p:nvSpPr>
        <p:spPr bwMode="auto">
          <a:xfrm>
            <a:off x="1143000" y="381000"/>
            <a:ext cx="7620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t>На интернет-сайтах погоды можно встретить подобные таблицы. Внимательно изучи прогноз погоды на трое суток. Выбери верные утверждения об ожидаемой погоде на эти трое суток и запиши в строку ответа их номера.</a:t>
            </a:r>
            <a:endParaRPr lang="ru-RU" sz="2400" dirty="0" smtClean="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23863" algn="l"/>
              </a:tabLst>
            </a:pPr>
            <a:endParaRPr kumimoji="0" lang="ru-RU" b="0" i="0" u="none" strike="noStrike" cap="none" normalizeH="0" baseline="0" dirty="0" smtClean="0">
              <a:ln>
                <a:noFill/>
              </a:ln>
              <a:solidFill>
                <a:schemeClr val="tx1"/>
              </a:solidFill>
              <a:effectLst/>
              <a:cs typeface="Arial" pitchFamily="34" charset="0"/>
            </a:endParaRPr>
          </a:p>
        </p:txBody>
      </p:sp>
      <p:sp>
        <p:nvSpPr>
          <p:cNvPr id="12" name="Прямоугольник 11"/>
          <p:cNvSpPr/>
          <p:nvPr/>
        </p:nvSpPr>
        <p:spPr>
          <a:xfrm>
            <a:off x="381000" y="381000"/>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2</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7" name="Прямоугольник 6"/>
          <p:cNvSpPr/>
          <p:nvPr/>
        </p:nvSpPr>
        <p:spPr>
          <a:xfrm>
            <a:off x="609600" y="2438400"/>
            <a:ext cx="8077200" cy="3416320"/>
          </a:xfrm>
          <a:prstGeom prst="rect">
            <a:avLst/>
          </a:prstGeom>
        </p:spPr>
        <p:txBody>
          <a:bodyPr wrap="square">
            <a:spAutoFit/>
          </a:bodyPr>
          <a:lstStyle/>
          <a:p>
            <a:pPr algn="just"/>
            <a:r>
              <a:rPr lang="ru-RU" dirty="0" smtClean="0">
                <a:solidFill>
                  <a:srgbClr val="002060"/>
                </a:solidFill>
              </a:rPr>
              <a:t>Внимательно рассмотри таблицу. Обрати внимание на условные обозначения </a:t>
            </a:r>
            <a:r>
              <a:rPr lang="ru-RU" b="1" dirty="0" smtClean="0">
                <a:solidFill>
                  <a:srgbClr val="002060"/>
                </a:solidFill>
              </a:rPr>
              <a:t>облачности</a:t>
            </a:r>
            <a:r>
              <a:rPr lang="ru-RU" dirty="0" smtClean="0">
                <a:solidFill>
                  <a:srgbClr val="002060"/>
                </a:solidFill>
              </a:rPr>
              <a:t> и </a:t>
            </a:r>
            <a:r>
              <a:rPr lang="ru-RU" b="1" dirty="0" smtClean="0">
                <a:solidFill>
                  <a:srgbClr val="002060"/>
                </a:solidFill>
              </a:rPr>
              <a:t>атмосферных осадков</a:t>
            </a:r>
            <a:r>
              <a:rPr lang="ru-RU" dirty="0" smtClean="0">
                <a:solidFill>
                  <a:srgbClr val="002060"/>
                </a:solidFill>
              </a:rPr>
              <a:t>, сравни эти знаки, вспомни, что они обозначают. Проследи </a:t>
            </a:r>
            <a:r>
              <a:rPr lang="ru-RU" b="1" dirty="0" smtClean="0">
                <a:solidFill>
                  <a:srgbClr val="002060"/>
                </a:solidFill>
              </a:rPr>
              <a:t>температуру воздуха</a:t>
            </a:r>
            <a:r>
              <a:rPr lang="ru-RU" dirty="0" smtClean="0">
                <a:solidFill>
                  <a:srgbClr val="002060"/>
                </a:solidFill>
              </a:rPr>
              <a:t>, меняется ли она в течение этих трёх дней. Посмотри на знаки-стрелки, ими принято обозначать </a:t>
            </a:r>
            <a:r>
              <a:rPr lang="ru-RU" b="1" dirty="0" smtClean="0">
                <a:solidFill>
                  <a:srgbClr val="002060"/>
                </a:solidFill>
              </a:rPr>
              <a:t>направление ветра</a:t>
            </a:r>
            <a:r>
              <a:rPr lang="ru-RU" dirty="0" smtClean="0">
                <a:solidFill>
                  <a:srgbClr val="002060"/>
                </a:solidFill>
              </a:rPr>
              <a:t>, под ними указано направление ветра. Завершает таблицу шкала </a:t>
            </a:r>
            <a:r>
              <a:rPr lang="ru-RU" b="1" dirty="0" smtClean="0">
                <a:solidFill>
                  <a:srgbClr val="002060"/>
                </a:solidFill>
              </a:rPr>
              <a:t>влажности воздуха</a:t>
            </a:r>
            <a:r>
              <a:rPr lang="ru-RU" dirty="0" smtClean="0">
                <a:solidFill>
                  <a:srgbClr val="002060"/>
                </a:solidFill>
              </a:rPr>
              <a:t> в процентах. После того, как ты внимательно изучил таблицу, переходи к ответу на вопрос. Для этого вдумчиво читай каждое утверждение и сопоставляй его с данными таблицы. В первом утверждении встретилось слово «не превысит». Понятен ли тебе его смысл? Если нет, то выясни смысл этого слова (можно спросить у учителя).</a:t>
            </a:r>
            <a:br>
              <a:rPr lang="ru-RU" dirty="0" smtClean="0">
                <a:solidFill>
                  <a:srgbClr val="002060"/>
                </a:solidFill>
              </a:rPr>
            </a:br>
            <a:r>
              <a:rPr lang="ru-RU" dirty="0" smtClean="0"/>
              <a:t/>
            </a:r>
            <a:br>
              <a:rPr lang="ru-RU" dirty="0" smtClean="0"/>
            </a:br>
            <a:endParaRPr lang="ru-RU" dirty="0"/>
          </a:p>
        </p:txBody>
      </p:sp>
      <p:pic>
        <p:nvPicPr>
          <p:cNvPr id="9" name="Picture 2" descr="C:\Users\я\Desktop\Загрузки. Черновик\right-24823_1280.png">
            <a:hlinkClick r:id="rId3" action="ppaction://hlinksldjump"/>
          </p:cNvPr>
          <p:cNvPicPr>
            <a:picLocks noChangeAspect="1" noChangeArrowheads="1"/>
          </p:cNvPicPr>
          <p:nvPr/>
        </p:nvPicPr>
        <p:blipFill>
          <a:blip r:embed="rId4" cstate="print"/>
          <a:srcRect/>
          <a:stretch>
            <a:fillRect/>
          </a:stretch>
        </p:blipFill>
        <p:spPr bwMode="auto">
          <a:xfrm>
            <a:off x="8001000" y="6096000"/>
            <a:ext cx="762000" cy="381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2286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 name="Прямоугольник 7"/>
          <p:cNvSpPr/>
          <p:nvPr/>
        </p:nvSpPr>
        <p:spPr>
          <a:xfrm>
            <a:off x="1295400" y="381000"/>
            <a:ext cx="7467600" cy="646331"/>
          </a:xfrm>
          <a:prstGeom prst="rect">
            <a:avLst/>
          </a:prstGeom>
        </p:spPr>
        <p:txBody>
          <a:bodyPr wrap="square">
            <a:spAutoFit/>
          </a:bodyPr>
          <a:lstStyle/>
          <a:p>
            <a:r>
              <a:rPr lang="ru-RU" dirty="0" smtClean="0"/>
              <a:t> Какие памятники природы или памятники истории и культуры находятся в твоём регионе? Расскажи об одном из этих памятников.</a:t>
            </a:r>
            <a:endParaRPr lang="ru-RU" dirty="0"/>
          </a:p>
        </p:txBody>
      </p:sp>
      <p:sp>
        <p:nvSpPr>
          <p:cNvPr id="95246" name="AutoShape 14" descr="http://im0-tub-ru.yandex.net/i?id=e18dd9d3b80ff102a0e967bda09590f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47" name="Picture 15" descr="D:\Рабочий стол\870_581_fixedwidth.jpg"/>
          <p:cNvPicPr>
            <a:picLocks noChangeAspect="1" noChangeArrowheads="1"/>
          </p:cNvPicPr>
          <p:nvPr/>
        </p:nvPicPr>
        <p:blipFill>
          <a:blip r:embed="rId3" cstate="print"/>
          <a:srcRect/>
          <a:stretch>
            <a:fillRect/>
          </a:stretch>
        </p:blipFill>
        <p:spPr bwMode="auto">
          <a:xfrm>
            <a:off x="6096000" y="1752600"/>
            <a:ext cx="2316162" cy="1547806"/>
          </a:xfrm>
          <a:prstGeom prst="rect">
            <a:avLst/>
          </a:prstGeom>
          <a:noFill/>
        </p:spPr>
      </p:pic>
      <p:sp>
        <p:nvSpPr>
          <p:cNvPr id="24" name="Прямоугольник 23"/>
          <p:cNvSpPr/>
          <p:nvPr/>
        </p:nvSpPr>
        <p:spPr>
          <a:xfrm>
            <a:off x="6553200" y="3352800"/>
            <a:ext cx="1590500" cy="307777"/>
          </a:xfrm>
          <a:prstGeom prst="rect">
            <a:avLst/>
          </a:prstGeom>
        </p:spPr>
        <p:txBody>
          <a:bodyPr wrap="none">
            <a:spAutoFit/>
          </a:bodyPr>
          <a:lstStyle/>
          <a:p>
            <a:r>
              <a:rPr lang="ru-RU" sz="1400" dirty="0" smtClean="0"/>
              <a:t>Рабочий и танкист</a:t>
            </a:r>
            <a:endParaRPr lang="ru-RU" sz="1400" dirty="0"/>
          </a:p>
        </p:txBody>
      </p:sp>
      <p:sp>
        <p:nvSpPr>
          <p:cNvPr id="10" name="Прямоугольник 9"/>
          <p:cNvSpPr/>
          <p:nvPr/>
        </p:nvSpPr>
        <p:spPr>
          <a:xfrm>
            <a:off x="685800" y="1524000"/>
            <a:ext cx="5105400" cy="2308324"/>
          </a:xfrm>
          <a:prstGeom prst="rect">
            <a:avLst/>
          </a:prstGeom>
        </p:spPr>
        <p:txBody>
          <a:bodyPr wrap="square">
            <a:spAutoFit/>
          </a:bodyPr>
          <a:lstStyle/>
          <a:p>
            <a:pPr algn="just"/>
            <a:r>
              <a:rPr lang="ru-RU" dirty="0" smtClean="0"/>
              <a:t>Памятник "Рабочий и танкист" один из объектов мемориального комплекса. Высота памятника 5 метров. Он символизирует единство тыла и фронта.  Рабочий-металлург в распахнутой спецовке положил руку на плечо танкиста, провожая его на фронт...  Открыт памятник в 1968г. на площади Славы (раньше площадь называли, как «Площадь Победы»).</a:t>
            </a:r>
            <a:endParaRPr lang="ru-RU" dirty="0"/>
          </a:p>
        </p:txBody>
      </p:sp>
      <p:pic>
        <p:nvPicPr>
          <p:cNvPr id="11"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pic>
        <p:nvPicPr>
          <p:cNvPr id="12" name="Рисунок 11" descr="F:\Коды\Памятник танку Т-34 на Предзаводской площади.png"/>
          <p:cNvPicPr/>
          <p:nvPr/>
        </p:nvPicPr>
        <p:blipFill>
          <a:blip r:embed="rId6" cstate="print"/>
          <a:srcRect/>
          <a:stretch>
            <a:fillRect/>
          </a:stretch>
        </p:blipFill>
        <p:spPr bwMode="auto">
          <a:xfrm>
            <a:off x="762000" y="4953000"/>
            <a:ext cx="1266286" cy="1268083"/>
          </a:xfrm>
          <a:prstGeom prst="rect">
            <a:avLst/>
          </a:prstGeom>
          <a:noFill/>
          <a:ln w="9525">
            <a:noFill/>
            <a:miter lim="800000"/>
            <a:headEnd/>
            <a:tailEnd/>
          </a:ln>
        </p:spPr>
      </p:pic>
      <p:sp>
        <p:nvSpPr>
          <p:cNvPr id="13" name="TextBox 12"/>
          <p:cNvSpPr txBox="1"/>
          <p:nvPr/>
        </p:nvSpPr>
        <p:spPr>
          <a:xfrm>
            <a:off x="1905000" y="9906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1000" y="2286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8" name="Прямоугольник 7"/>
          <p:cNvSpPr/>
          <p:nvPr/>
        </p:nvSpPr>
        <p:spPr>
          <a:xfrm>
            <a:off x="1295400" y="381000"/>
            <a:ext cx="7467600" cy="646331"/>
          </a:xfrm>
          <a:prstGeom prst="rect">
            <a:avLst/>
          </a:prstGeom>
        </p:spPr>
        <p:txBody>
          <a:bodyPr wrap="square">
            <a:spAutoFit/>
          </a:bodyPr>
          <a:lstStyle/>
          <a:p>
            <a:r>
              <a:rPr lang="ru-RU" dirty="0" smtClean="0"/>
              <a:t> Какие памятники природы или памятники истории и культуры находятся в твоём регионе? Расскажи об одном из этих памятников.</a:t>
            </a:r>
            <a:endParaRPr lang="ru-RU" dirty="0"/>
          </a:p>
        </p:txBody>
      </p:sp>
      <p:sp>
        <p:nvSpPr>
          <p:cNvPr id="17" name="Прямоугольник 16"/>
          <p:cNvSpPr/>
          <p:nvPr/>
        </p:nvSpPr>
        <p:spPr>
          <a:xfrm>
            <a:off x="609600" y="3200400"/>
            <a:ext cx="2514600" cy="523220"/>
          </a:xfrm>
          <a:prstGeom prst="rect">
            <a:avLst/>
          </a:prstGeom>
        </p:spPr>
        <p:txBody>
          <a:bodyPr wrap="square">
            <a:spAutoFit/>
          </a:bodyPr>
          <a:lstStyle/>
          <a:p>
            <a:pPr algn="ctr"/>
            <a:r>
              <a:rPr lang="ru-RU" sz="1400" dirty="0" smtClean="0"/>
              <a:t>Памятник танку Т-34 </a:t>
            </a:r>
          </a:p>
          <a:p>
            <a:pPr algn="ctr"/>
            <a:r>
              <a:rPr lang="ru-RU" sz="1400" dirty="0" smtClean="0"/>
              <a:t>на </a:t>
            </a:r>
            <a:r>
              <a:rPr lang="ru-RU" sz="1400" dirty="0" err="1" smtClean="0"/>
              <a:t>Предзаводской</a:t>
            </a:r>
            <a:r>
              <a:rPr lang="ru-RU" sz="1400" dirty="0" smtClean="0"/>
              <a:t> площади</a:t>
            </a:r>
            <a:endParaRPr lang="ru-RU" sz="1400" dirty="0"/>
          </a:p>
        </p:txBody>
      </p:sp>
      <p:sp>
        <p:nvSpPr>
          <p:cNvPr id="95246" name="AutoShape 14" descr="http://im0-tub-ru.yandex.net/i?id=e18dd9d3b80ff102a0e967bda09590f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6" name="Picture 2" descr="C:\Users\я\Desktop\Загрузки. Черновик\0_651f3_39e75fa7_XXL.jpg"/>
          <p:cNvPicPr>
            <a:picLocks noChangeAspect="1" noChangeArrowheads="1"/>
          </p:cNvPicPr>
          <p:nvPr/>
        </p:nvPicPr>
        <p:blipFill>
          <a:blip r:embed="rId3" cstate="print"/>
          <a:srcRect/>
          <a:stretch>
            <a:fillRect/>
          </a:stretch>
        </p:blipFill>
        <p:spPr bwMode="auto">
          <a:xfrm>
            <a:off x="685800" y="1143000"/>
            <a:ext cx="2657475" cy="2003122"/>
          </a:xfrm>
          <a:prstGeom prst="rect">
            <a:avLst/>
          </a:prstGeom>
          <a:noFill/>
        </p:spPr>
      </p:pic>
      <p:sp>
        <p:nvSpPr>
          <p:cNvPr id="11" name="Прямоугольник 10"/>
          <p:cNvSpPr/>
          <p:nvPr/>
        </p:nvSpPr>
        <p:spPr>
          <a:xfrm>
            <a:off x="3581400" y="1219200"/>
            <a:ext cx="4953000" cy="1477328"/>
          </a:xfrm>
          <a:prstGeom prst="rect">
            <a:avLst/>
          </a:prstGeom>
        </p:spPr>
        <p:txBody>
          <a:bodyPr wrap="square">
            <a:spAutoFit/>
          </a:bodyPr>
          <a:lstStyle/>
          <a:p>
            <a:pPr algn="just"/>
            <a:r>
              <a:rPr lang="ru-RU" dirty="0" smtClean="0"/>
              <a:t>Памятник - танк Т-34 - последняя боевая машина, выпущенная на нашем заводе в 1946 году. Танк установлен на заводской площади на постаменте в память о героическом прошлом завода. </a:t>
            </a:r>
            <a:endParaRPr lang="ru-RU" dirty="0"/>
          </a:p>
        </p:txBody>
      </p:sp>
      <p:sp>
        <p:nvSpPr>
          <p:cNvPr id="12" name="Прямоугольник 11"/>
          <p:cNvSpPr/>
          <p:nvPr/>
        </p:nvSpPr>
        <p:spPr>
          <a:xfrm>
            <a:off x="3581400" y="2667000"/>
            <a:ext cx="5029200" cy="923330"/>
          </a:xfrm>
          <a:prstGeom prst="rect">
            <a:avLst/>
          </a:prstGeom>
        </p:spPr>
        <p:txBody>
          <a:bodyPr wrap="square">
            <a:spAutoFit/>
          </a:bodyPr>
          <a:lstStyle/>
          <a:p>
            <a:pPr algn="just"/>
            <a:r>
              <a:rPr lang="ru-RU" dirty="0" smtClean="0"/>
              <a:t>Каждый год в день Победы танк снимают с постамента и он открывает парад Победы в городе Нижний Тагил. </a:t>
            </a:r>
            <a:endParaRPr lang="ru-RU" dirty="0"/>
          </a:p>
        </p:txBody>
      </p:sp>
      <p:sp>
        <p:nvSpPr>
          <p:cNvPr id="13" name="TextBox 12"/>
          <p:cNvSpPr txBox="1"/>
          <p:nvPr/>
        </p:nvSpPr>
        <p:spPr>
          <a:xfrm>
            <a:off x="4191000" y="41148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pic>
        <p:nvPicPr>
          <p:cNvPr id="14" name="Picture 2" descr="C:\Users\я\Desktop\Загрузки. Черновик\right-24823_1280.png">
            <a:hlinkClick r:id="rId4" action="ppaction://hlinksldjump"/>
          </p:cNvPr>
          <p:cNvPicPr>
            <a:picLocks noChangeAspect="1" noChangeArrowheads="1"/>
          </p:cNvPicPr>
          <p:nvPr/>
        </p:nvPicPr>
        <p:blipFill>
          <a:blip r:embed="rId5" cstate="print"/>
          <a:srcRect/>
          <a:stretch>
            <a:fillRect/>
          </a:stretch>
        </p:blipFill>
        <p:spPr bwMode="auto">
          <a:xfrm>
            <a:off x="8001000" y="6096000"/>
            <a:ext cx="762000" cy="381000"/>
          </a:xfrm>
          <a:prstGeom prst="rect">
            <a:avLst/>
          </a:prstGeom>
          <a:noFill/>
        </p:spPr>
      </p:pic>
      <p:pic>
        <p:nvPicPr>
          <p:cNvPr id="15" name="Рисунок 14" descr="F:\Коды\Памятник танку Т-34 на Предзаводской площади.png"/>
          <p:cNvPicPr/>
          <p:nvPr/>
        </p:nvPicPr>
        <p:blipFill>
          <a:blip r:embed="rId6" cstate="print"/>
          <a:srcRect/>
          <a:stretch>
            <a:fillRect/>
          </a:stretch>
        </p:blipFill>
        <p:spPr bwMode="auto">
          <a:xfrm>
            <a:off x="762000" y="4953000"/>
            <a:ext cx="1266286" cy="1268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я\Desktop\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6"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419" name="Rectangle 1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80999" y="381000"/>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ln>
                <a:solidFill>
                  <a:srgbClr val="00B050"/>
                </a:solidFill>
                <a:effectLst>
                  <a:outerShdw blurRad="50800" dist="39000" dir="5460000" algn="tl">
                    <a:srgbClr val="000000">
                      <a:alpha val="38000"/>
                    </a:srgbClr>
                  </a:outerShdw>
                </a:effectLst>
              </a:rPr>
              <a:t>10</a:t>
            </a:r>
            <a:endParaRPr lang="ru-RU" sz="5400" b="1" cap="none" spc="0" dirty="0">
              <a:ln w="11430">
                <a:solidFill>
                  <a:srgbClr val="00B050"/>
                </a:solidFill>
              </a:ln>
              <a:solidFill>
                <a:srgbClr val="00B050"/>
              </a:solidFill>
              <a:effectLst>
                <a:outerShdw blurRad="50800" dist="39000" dir="5460000" algn="tl">
                  <a:srgbClr val="000000">
                    <a:alpha val="38000"/>
                  </a:srgbClr>
                </a:outerShdw>
              </a:effectLst>
            </a:endParaRPr>
          </a:p>
        </p:txBody>
      </p:sp>
      <p:sp>
        <p:nvSpPr>
          <p:cNvPr id="7" name="Прямоугольник 6"/>
          <p:cNvSpPr/>
          <p:nvPr/>
        </p:nvSpPr>
        <p:spPr>
          <a:xfrm>
            <a:off x="1524000" y="381000"/>
            <a:ext cx="7239000" cy="1200329"/>
          </a:xfrm>
          <a:prstGeom prst="rect">
            <a:avLst/>
          </a:prstGeom>
        </p:spPr>
        <p:txBody>
          <a:bodyPr wrap="square">
            <a:spAutoFit/>
          </a:bodyPr>
          <a:lstStyle/>
          <a:p>
            <a:pPr algn="just"/>
            <a:r>
              <a:rPr lang="ru-RU" dirty="0" smtClean="0"/>
              <a:t>Как называется населённый пункт, в котором ты живёшь? Запиши название, в ответе укажи вид населённого пункта (город, село, посёлок, деревня). Какие известные люди родом из твоего региона оставили след в истории нашей страны? Напиши об одном из них.</a:t>
            </a:r>
            <a:endParaRPr lang="ru-RU" dirty="0"/>
          </a:p>
        </p:txBody>
      </p:sp>
      <p:sp>
        <p:nvSpPr>
          <p:cNvPr id="17" name="Прямоугольник 16"/>
          <p:cNvSpPr/>
          <p:nvPr/>
        </p:nvSpPr>
        <p:spPr>
          <a:xfrm>
            <a:off x="381000" y="1600200"/>
            <a:ext cx="4267200" cy="1600438"/>
          </a:xfrm>
          <a:prstGeom prst="rect">
            <a:avLst/>
          </a:prstGeom>
        </p:spPr>
        <p:txBody>
          <a:bodyPr wrap="square">
            <a:spAutoFit/>
          </a:bodyPr>
          <a:lstStyle/>
          <a:p>
            <a:pPr algn="just"/>
            <a:r>
              <a:rPr lang="ru-RU" sz="1400" b="1" dirty="0" smtClean="0"/>
              <a:t>Бажов Павел Петрович</a:t>
            </a:r>
            <a:endParaRPr lang="ru-RU" sz="1400" dirty="0" smtClean="0"/>
          </a:p>
          <a:p>
            <a:pPr algn="just"/>
            <a:r>
              <a:rPr lang="ru-RU" sz="1400" dirty="0" smtClean="0"/>
              <a:t>Самый знаменитый сказочник Урала. "Малахитовую шкатулку", Данилу мастера и Хозяйку медной горы знают во многих странах и стар, и млад. </a:t>
            </a:r>
            <a:br>
              <a:rPr lang="ru-RU" sz="1400" dirty="0" smtClean="0"/>
            </a:br>
            <a:r>
              <a:rPr lang="ru-RU" sz="1400" dirty="0" smtClean="0"/>
              <a:t>Родился он 27 январ1879 года, работал учителем русского языка Екатеринбургского духовного училища.</a:t>
            </a:r>
            <a:endParaRPr lang="ru-RU" sz="1400" dirty="0"/>
          </a:p>
        </p:txBody>
      </p:sp>
      <p:sp>
        <p:nvSpPr>
          <p:cNvPr id="18" name="Прямоугольник 17"/>
          <p:cNvSpPr/>
          <p:nvPr/>
        </p:nvSpPr>
        <p:spPr>
          <a:xfrm>
            <a:off x="381000" y="3276600"/>
            <a:ext cx="4343400" cy="1384995"/>
          </a:xfrm>
          <a:prstGeom prst="rect">
            <a:avLst/>
          </a:prstGeom>
        </p:spPr>
        <p:txBody>
          <a:bodyPr wrap="square">
            <a:spAutoFit/>
          </a:bodyPr>
          <a:lstStyle/>
          <a:p>
            <a:pPr algn="just"/>
            <a:r>
              <a:rPr lang="ru-RU" sz="1400" b="1" dirty="0" smtClean="0"/>
              <a:t>Демидов </a:t>
            </a:r>
            <a:r>
              <a:rPr lang="ru-RU" sz="1400" b="1" dirty="0" err="1" smtClean="0"/>
              <a:t>Акинфий</a:t>
            </a:r>
            <a:r>
              <a:rPr lang="ru-RU" sz="1400" b="1" dirty="0" smtClean="0"/>
              <a:t> Никитич</a:t>
            </a:r>
            <a:endParaRPr lang="ru-RU" sz="1400" dirty="0" smtClean="0"/>
          </a:p>
          <a:p>
            <a:pPr algn="just"/>
            <a:r>
              <a:rPr lang="ru-RU" sz="1400" dirty="0" smtClean="0"/>
              <a:t>Промышленник, сыгравший выдающуюся роль в освоении Урала в XVIII веке. Распространил свое влияние на весь Средний Урал, активно внедрялся в Сибирь. Представитель династии горнозаводчиков Демидовых.</a:t>
            </a:r>
            <a:endParaRPr lang="ru-RU" sz="1400" dirty="0"/>
          </a:p>
        </p:txBody>
      </p:sp>
      <p:sp>
        <p:nvSpPr>
          <p:cNvPr id="19" name="Прямоугольник 18"/>
          <p:cNvSpPr/>
          <p:nvPr/>
        </p:nvSpPr>
        <p:spPr>
          <a:xfrm>
            <a:off x="381000" y="4800600"/>
            <a:ext cx="4724400" cy="954107"/>
          </a:xfrm>
          <a:prstGeom prst="rect">
            <a:avLst/>
          </a:prstGeom>
        </p:spPr>
        <p:txBody>
          <a:bodyPr wrap="square">
            <a:spAutoFit/>
          </a:bodyPr>
          <a:lstStyle/>
          <a:p>
            <a:r>
              <a:rPr lang="ru-RU" sz="1400" b="1" dirty="0" smtClean="0"/>
              <a:t>Ельцин Борис Николаевич</a:t>
            </a:r>
            <a:r>
              <a:rPr lang="ru-RU" sz="1400" dirty="0" smtClean="0"/>
              <a:t/>
            </a:r>
            <a:br>
              <a:rPr lang="ru-RU" sz="1400" dirty="0" smtClean="0"/>
            </a:br>
            <a:r>
              <a:rPr lang="ru-RU" sz="1400" dirty="0" smtClean="0"/>
              <a:t>Государственный и политический деятель конца ХХ века, первый президент новой России с 1991 года по 1999 год включительно. </a:t>
            </a:r>
            <a:endParaRPr lang="ru-RU" sz="1400" dirty="0"/>
          </a:p>
        </p:txBody>
      </p:sp>
      <p:sp>
        <p:nvSpPr>
          <p:cNvPr id="20" name="Прямоугольник 19"/>
          <p:cNvSpPr/>
          <p:nvPr/>
        </p:nvSpPr>
        <p:spPr>
          <a:xfrm>
            <a:off x="4953000" y="1752600"/>
            <a:ext cx="3581400" cy="954107"/>
          </a:xfrm>
          <a:prstGeom prst="rect">
            <a:avLst/>
          </a:prstGeom>
        </p:spPr>
        <p:txBody>
          <a:bodyPr wrap="square">
            <a:spAutoFit/>
          </a:bodyPr>
          <a:lstStyle/>
          <a:p>
            <a:r>
              <a:rPr lang="ru-RU" sz="1400" b="1" dirty="0" smtClean="0"/>
              <a:t>Новоселов Константин Сергеевич</a:t>
            </a:r>
          </a:p>
          <a:p>
            <a:pPr algn="just"/>
            <a:r>
              <a:rPr lang="ru-RU" sz="1400" dirty="0" smtClean="0"/>
              <a:t> 5 октября 2010 г. Новоселову была присуждена Нобелевская премия по физике.</a:t>
            </a:r>
            <a:endParaRPr lang="ru-RU" sz="1400" dirty="0"/>
          </a:p>
        </p:txBody>
      </p:sp>
      <p:sp>
        <p:nvSpPr>
          <p:cNvPr id="24" name="Прямоугольник 23"/>
          <p:cNvSpPr/>
          <p:nvPr/>
        </p:nvSpPr>
        <p:spPr>
          <a:xfrm>
            <a:off x="5029200" y="2743200"/>
            <a:ext cx="3505200" cy="954107"/>
          </a:xfrm>
          <a:prstGeom prst="rect">
            <a:avLst/>
          </a:prstGeom>
        </p:spPr>
        <p:txBody>
          <a:bodyPr wrap="square">
            <a:spAutoFit/>
          </a:bodyPr>
          <a:lstStyle/>
          <a:p>
            <a:pPr lvl="0" algn="just" eaLnBrk="0" fontAlgn="base" hangingPunct="0">
              <a:spcBef>
                <a:spcPct val="0"/>
              </a:spcBef>
              <a:spcAft>
                <a:spcPct val="0"/>
              </a:spcAft>
            </a:pPr>
            <a:r>
              <a:rPr lang="ru-RU" sz="1400" b="1" dirty="0" smtClean="0">
                <a:solidFill>
                  <a:srgbClr val="000000"/>
                </a:solidFill>
                <a:cs typeface="Arial" pitchFamily="34" charset="0"/>
              </a:rPr>
              <a:t>Д. Н. </a:t>
            </a:r>
            <a:r>
              <a:rPr lang="ru-RU" sz="1400" b="1" dirty="0" err="1" smtClean="0">
                <a:solidFill>
                  <a:srgbClr val="000000"/>
                </a:solidFill>
                <a:cs typeface="Arial" pitchFamily="34" charset="0"/>
              </a:rPr>
              <a:t>Мамин-Сибиряк</a:t>
            </a:r>
            <a:r>
              <a:rPr lang="ru-RU" sz="1400" b="1" dirty="0" smtClean="0">
                <a:solidFill>
                  <a:srgbClr val="000000"/>
                </a:solidFill>
                <a:cs typeface="Arial" pitchFamily="34" charset="0"/>
              </a:rPr>
              <a:t> </a:t>
            </a:r>
          </a:p>
          <a:p>
            <a:pPr lvl="0" algn="just" eaLnBrk="0" fontAlgn="base" hangingPunct="0">
              <a:spcBef>
                <a:spcPct val="0"/>
              </a:spcBef>
              <a:spcAft>
                <a:spcPct val="0"/>
              </a:spcAft>
            </a:pPr>
            <a:r>
              <a:rPr lang="ru-RU" sz="1400" dirty="0" smtClean="0">
                <a:solidFill>
                  <a:srgbClr val="000000"/>
                </a:solidFill>
                <a:cs typeface="Arial" pitchFamily="34" charset="0"/>
              </a:rPr>
              <a:t>принадлежит к писателям, чьи жизнь и творчество особенно тесно связаны с родным краем.</a:t>
            </a:r>
            <a:endParaRPr lang="ru-RU" sz="1400" dirty="0" smtClean="0">
              <a:solidFill>
                <a:srgbClr val="18477A"/>
              </a:solidFill>
              <a:cs typeface="Arial" pitchFamily="34" charset="0"/>
            </a:endParaRPr>
          </a:p>
        </p:txBody>
      </p:sp>
      <p:sp>
        <p:nvSpPr>
          <p:cNvPr id="25" name="TextBox 24"/>
          <p:cNvSpPr txBox="1"/>
          <p:nvPr/>
        </p:nvSpPr>
        <p:spPr>
          <a:xfrm>
            <a:off x="5334000" y="4191000"/>
            <a:ext cx="2991909" cy="584775"/>
          </a:xfrm>
          <a:prstGeom prst="rect">
            <a:avLst/>
          </a:prstGeom>
          <a:noFill/>
        </p:spPr>
        <p:txBody>
          <a:bodyPr wrap="none" rtlCol="0">
            <a:spAutoFit/>
          </a:bodyPr>
          <a:lstStyle/>
          <a:p>
            <a:r>
              <a:rPr lang="ru-RU" sz="3200" b="1" dirty="0" smtClean="0">
                <a:solidFill>
                  <a:srgbClr val="00B050"/>
                </a:solidFill>
              </a:rPr>
              <a:t>Тебе в помощь!</a:t>
            </a:r>
            <a:endParaRPr lang="ru-RU" sz="3200" b="1" dirty="0">
              <a:solidFill>
                <a:srgbClr val="00B050"/>
              </a:solidFill>
            </a:endParaRPr>
          </a:p>
        </p:txBody>
      </p:sp>
      <p:sp>
        <p:nvSpPr>
          <p:cNvPr id="26" name="Прямоугольник 25"/>
          <p:cNvSpPr/>
          <p:nvPr/>
        </p:nvSpPr>
        <p:spPr>
          <a:xfrm>
            <a:off x="5105400" y="5105400"/>
            <a:ext cx="3657600" cy="923330"/>
          </a:xfrm>
          <a:prstGeom prst="rect">
            <a:avLst/>
          </a:prstGeom>
        </p:spPr>
        <p:txBody>
          <a:bodyPr wrap="square">
            <a:spAutoFit/>
          </a:bodyPr>
          <a:lstStyle/>
          <a:p>
            <a:r>
              <a:rPr lang="en-US" dirty="0" smtClean="0">
                <a:hlinkClick r:id="rId3"/>
              </a:rPr>
              <a:t>http://www.tagillib.ru/our_city/pop_tagilovedenie/entsiklopediya-izvestnykh-tagilchan/</a:t>
            </a:r>
            <a:endParaRPr lang="ru-RU" dirty="0"/>
          </a:p>
        </p:txBody>
      </p:sp>
      <p:sp>
        <p:nvSpPr>
          <p:cNvPr id="27" name="TextBox 26"/>
          <p:cNvSpPr txBox="1"/>
          <p:nvPr/>
        </p:nvSpPr>
        <p:spPr>
          <a:xfrm>
            <a:off x="5029200" y="4724400"/>
            <a:ext cx="3719352" cy="369332"/>
          </a:xfrm>
          <a:prstGeom prst="rect">
            <a:avLst/>
          </a:prstGeom>
          <a:noFill/>
        </p:spPr>
        <p:txBody>
          <a:bodyPr wrap="none" rtlCol="0">
            <a:spAutoFit/>
          </a:bodyPr>
          <a:lstStyle/>
          <a:p>
            <a:r>
              <a:rPr lang="ru-RU" dirty="0" smtClean="0"/>
              <a:t>Энциклопедия известных </a:t>
            </a:r>
            <a:r>
              <a:rPr lang="ru-RU" dirty="0" err="1" smtClean="0"/>
              <a:t>тагильчан</a:t>
            </a:r>
            <a:endParaRPr lang="ru-RU" dirty="0"/>
          </a:p>
        </p:txBody>
      </p:sp>
      <p:pic>
        <p:nvPicPr>
          <p:cNvPr id="28" name="Picture 2" descr="C:\Users\я\Desktop\Загрузки. Черновик\green-home.jpg">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01000" y="5638800"/>
            <a:ext cx="838200" cy="8382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5109</Words>
  <Application>Microsoft Office PowerPoint</Application>
  <PresentationFormat>Экран (4:3)</PresentationFormat>
  <Paragraphs>584</Paragraphs>
  <Slides>92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92</vt:i4>
      </vt:variant>
    </vt:vector>
  </HeadingPairs>
  <TitlesOfParts>
    <vt:vector size="93"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я</dc:creator>
  <cp:lastModifiedBy>я</cp:lastModifiedBy>
  <cp:revision>175</cp:revision>
  <dcterms:created xsi:type="dcterms:W3CDTF">2020-05-18T04:21:25Z</dcterms:created>
  <dcterms:modified xsi:type="dcterms:W3CDTF">2020-06-08T05:58:24Z</dcterms:modified>
</cp:coreProperties>
</file>