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13" r:id="rId3"/>
    <p:sldId id="279" r:id="rId4"/>
    <p:sldId id="281" r:id="rId5"/>
    <p:sldId id="280" r:id="rId6"/>
    <p:sldId id="318" r:id="rId7"/>
    <p:sldId id="315" r:id="rId8"/>
    <p:sldId id="319" r:id="rId9"/>
    <p:sldId id="334" r:id="rId10"/>
    <p:sldId id="320" r:id="rId11"/>
    <p:sldId id="335" r:id="rId12"/>
    <p:sldId id="336" r:id="rId13"/>
    <p:sldId id="317" r:id="rId14"/>
    <p:sldId id="282" r:id="rId15"/>
    <p:sldId id="286" r:id="rId16"/>
    <p:sldId id="287" r:id="rId17"/>
    <p:sldId id="283" r:id="rId18"/>
    <p:sldId id="285" r:id="rId19"/>
    <p:sldId id="289" r:id="rId20"/>
    <p:sldId id="292" r:id="rId21"/>
    <p:sldId id="260" r:id="rId22"/>
    <p:sldId id="263" r:id="rId23"/>
    <p:sldId id="262" r:id="rId24"/>
    <p:sldId id="267" r:id="rId25"/>
    <p:sldId id="265" r:id="rId26"/>
    <p:sldId id="266" r:id="rId27"/>
    <p:sldId id="274" r:id="rId28"/>
    <p:sldId id="270" r:id="rId29"/>
    <p:sldId id="264" r:id="rId30"/>
    <p:sldId id="271" r:id="rId31"/>
    <p:sldId id="269" r:id="rId32"/>
    <p:sldId id="272" r:id="rId33"/>
    <p:sldId id="314" r:id="rId34"/>
    <p:sldId id="276" r:id="rId35"/>
    <p:sldId id="273" r:id="rId36"/>
    <p:sldId id="278" r:id="rId37"/>
    <p:sldId id="288" r:id="rId38"/>
    <p:sldId id="309" r:id="rId39"/>
    <p:sldId id="308" r:id="rId40"/>
    <p:sldId id="310" r:id="rId41"/>
    <p:sldId id="307" r:id="rId42"/>
    <p:sldId id="311" r:id="rId43"/>
    <p:sldId id="293" r:id="rId44"/>
    <p:sldId id="323" r:id="rId45"/>
    <p:sldId id="294" r:id="rId46"/>
    <p:sldId id="321" r:id="rId47"/>
    <p:sldId id="295" r:id="rId48"/>
    <p:sldId id="296" r:id="rId49"/>
    <p:sldId id="326" r:id="rId50"/>
    <p:sldId id="327" r:id="rId51"/>
    <p:sldId id="324" r:id="rId52"/>
    <p:sldId id="330" r:id="rId53"/>
    <p:sldId id="298" r:id="rId54"/>
    <p:sldId id="331" r:id="rId55"/>
    <p:sldId id="300" r:id="rId56"/>
    <p:sldId id="333" r:id="rId57"/>
    <p:sldId id="332" r:id="rId58"/>
    <p:sldId id="303" r:id="rId5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35.xml"/><Relationship Id="rId18" Type="http://schemas.openxmlformats.org/officeDocument/2006/relationships/slide" Target="slide55.xml"/><Relationship Id="rId3" Type="http://schemas.openxmlformats.org/officeDocument/2006/relationships/slide" Target="slide5.xml"/><Relationship Id="rId7" Type="http://schemas.openxmlformats.org/officeDocument/2006/relationships/slide" Target="slide21.xml"/><Relationship Id="rId12" Type="http://schemas.openxmlformats.org/officeDocument/2006/relationships/slide" Target="slide32.xml"/><Relationship Id="rId17" Type="http://schemas.openxmlformats.org/officeDocument/2006/relationships/slide" Target="slide53.xml"/><Relationship Id="rId2" Type="http://schemas.openxmlformats.org/officeDocument/2006/relationships/image" Target="../media/image1.jpeg"/><Relationship Id="rId16" Type="http://schemas.openxmlformats.org/officeDocument/2006/relationships/slide" Target="slide48.xml"/><Relationship Id="rId20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30.xml"/><Relationship Id="rId5" Type="http://schemas.openxmlformats.org/officeDocument/2006/relationships/slide" Target="slide14.xml"/><Relationship Id="rId15" Type="http://schemas.openxmlformats.org/officeDocument/2006/relationships/slide" Target="slide44.xml"/><Relationship Id="rId10" Type="http://schemas.openxmlformats.org/officeDocument/2006/relationships/slide" Target="slide28.xml"/><Relationship Id="rId19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slide" Target="slide26.xml"/><Relationship Id="rId14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9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4.jpeg"/><Relationship Id="rId7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562600"/>
            <a:ext cx="4762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ЯЗЫК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381000"/>
            <a:ext cx="8229600" cy="241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19400" y="1371600"/>
            <a:ext cx="5715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828800"/>
            <a:ext cx="7667960" cy="392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81000"/>
            <a:ext cx="42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ПАМЯТКА "Как работать над ошибками</a:t>
            </a:r>
            <a:r>
              <a:rPr lang="ru-RU" b="1" dirty="0" smtClean="0"/>
              <a:t>"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9144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16. </a:t>
            </a:r>
            <a:r>
              <a:rPr lang="ru-RU" b="1" u="sng" dirty="0" smtClean="0"/>
              <a:t>Правописание непроизносимых согласных.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слово. Подбери к нему родственные слова. Выдели корень. Подчеркни проверочные слова.</a:t>
            </a:r>
            <a:br>
              <a:rPr lang="ru-RU" dirty="0" smtClean="0"/>
            </a:br>
            <a:r>
              <a:rPr lang="ru-RU" dirty="0" smtClean="0"/>
              <a:t>звёз</a:t>
            </a:r>
            <a:r>
              <a:rPr lang="ru-RU" u="sng" dirty="0" smtClean="0"/>
              <a:t>д</a:t>
            </a:r>
            <a:r>
              <a:rPr lang="ru-RU" dirty="0" smtClean="0"/>
              <a:t>ный (</a:t>
            </a:r>
            <a:r>
              <a:rPr lang="ru-RU" u="sng" dirty="0" smtClean="0"/>
              <a:t>звезда, звёздочка</a:t>
            </a:r>
            <a:r>
              <a:rPr lang="ru-RU" dirty="0" smtClean="0"/>
              <a:t>)</a:t>
            </a:r>
          </a:p>
          <a:p>
            <a:r>
              <a:rPr lang="ru-RU" b="1" u="sng" dirty="0" smtClean="0"/>
              <a:t>17. </a:t>
            </a:r>
            <a:r>
              <a:rPr lang="ru-RU" b="1" u="sng" dirty="0" smtClean="0"/>
              <a:t>Гласные и согласные в приставках.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 правильно и выдели в нём приставку. Запиши ещё 2-3 слова с этой же приставкой.</a:t>
            </a:r>
            <a:br>
              <a:rPr lang="ru-RU" dirty="0" smtClean="0"/>
            </a:br>
            <a:r>
              <a:rPr lang="ru-RU" dirty="0" smtClean="0"/>
              <a:t>Например: полетели, побежали, подержали.</a:t>
            </a:r>
          </a:p>
          <a:p>
            <a:r>
              <a:rPr lang="ru-RU" b="1" u="sng" dirty="0" smtClean="0"/>
              <a:t>18. </a:t>
            </a:r>
            <a:r>
              <a:rPr lang="ru-RU" b="1" u="sng" dirty="0" smtClean="0"/>
              <a:t>Правописание приставки со словом.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слово. Выдели приставку. Образуй от этого слова родственные слова с разными приставками.</a:t>
            </a:r>
            <a:br>
              <a:rPr lang="ru-RU" dirty="0" smtClean="0"/>
            </a:br>
            <a:r>
              <a:rPr lang="ru-RU" dirty="0" smtClean="0"/>
              <a:t>Например: заехал, уехал, приехал, переехал.</a:t>
            </a:r>
            <a:br>
              <a:rPr lang="ru-RU" dirty="0" smtClean="0"/>
            </a:br>
            <a:r>
              <a:rPr lang="ru-RU" dirty="0" smtClean="0"/>
              <a:t>ЗАПОМНИ! Приставка – это часть слова, она пишется слитно со словом.</a:t>
            </a:r>
          </a:p>
          <a:p>
            <a:r>
              <a:rPr lang="ru-RU" b="1" u="sng" dirty="0" smtClean="0"/>
              <a:t>19. </a:t>
            </a:r>
            <a:r>
              <a:rPr lang="ru-RU" b="1" u="sng" dirty="0" smtClean="0"/>
              <a:t>Правописание суффиксов.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правильно, выдели суффикс, запиши ещё три слова с этим суффиксом.</a:t>
            </a:r>
            <a:br>
              <a:rPr lang="ru-RU" dirty="0" smtClean="0"/>
            </a:br>
            <a:r>
              <a:rPr lang="ru-RU" dirty="0" smtClean="0"/>
              <a:t>Липовый - дубовый, кленовый, осиновый.</a:t>
            </a:r>
            <a:endParaRPr lang="ru-RU" dirty="0"/>
          </a:p>
        </p:txBody>
      </p:sp>
      <p:pic>
        <p:nvPicPr>
          <p:cNvPr id="8" name="Picture 1" descr="C:\Users\я\Desktop\unna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81000"/>
            <a:ext cx="42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ПАМЯТКА "Как работать над ошибками</a:t>
            </a:r>
            <a:r>
              <a:rPr lang="ru-RU" b="1" dirty="0" smtClean="0"/>
              <a:t>"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762000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20. </a:t>
            </a:r>
            <a:r>
              <a:rPr lang="ru-RU" b="1" u="sng" dirty="0" smtClean="0"/>
              <a:t>Правописание предлога со словом.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предложения, в котором допущена ошибка, выпиши предлог и слово, к которому относится этот предлог, и между предлогом и словом поставь ещё слово.</a:t>
            </a:r>
            <a:br>
              <a:rPr lang="ru-RU" dirty="0" smtClean="0"/>
            </a:br>
            <a:r>
              <a:rPr lang="ru-RU" dirty="0" smtClean="0"/>
              <a:t>к (какому?) берегу; к (крутому) берегу</a:t>
            </a:r>
            <a:br>
              <a:rPr lang="ru-RU" dirty="0" smtClean="0"/>
            </a:br>
            <a:r>
              <a:rPr lang="ru-RU" dirty="0" smtClean="0"/>
              <a:t>ЗАПОМНИ! Предлог – это отдельное слово, оно пишется отдельно от слова. Между предлогом и словом можно вставить ещё слово.</a:t>
            </a:r>
          </a:p>
          <a:p>
            <a:r>
              <a:rPr lang="ru-RU" b="1" u="sng" dirty="0" smtClean="0"/>
              <a:t>21. </a:t>
            </a:r>
            <a:r>
              <a:rPr lang="ru-RU" b="1" u="sng" dirty="0" smtClean="0"/>
              <a:t>Мягкий знак (</a:t>
            </a:r>
            <a:r>
              <a:rPr lang="ru-RU" b="1" u="sng" dirty="0" err="1" smtClean="0"/>
              <a:t>ь</a:t>
            </a:r>
            <a:r>
              <a:rPr lang="ru-RU" b="1" u="sng" dirty="0" smtClean="0"/>
              <a:t>) в конце существительных после шипящих.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 правильно. Определи род. Запиши ещё 2 слова на это правило.</a:t>
            </a:r>
            <a:br>
              <a:rPr lang="ru-RU" dirty="0" smtClean="0"/>
            </a:br>
            <a:r>
              <a:rPr lang="ru-RU" dirty="0" smtClean="0"/>
              <a:t>Луч, товарищ, шалаш (муж. род)</a:t>
            </a:r>
            <a:br>
              <a:rPr lang="ru-RU" dirty="0" smtClean="0"/>
            </a:br>
            <a:r>
              <a:rPr lang="ru-RU" dirty="0" smtClean="0"/>
              <a:t>Но</a:t>
            </a:r>
            <a:r>
              <a:rPr lang="ru-RU" u="sng" dirty="0" smtClean="0"/>
              <a:t>чь</a:t>
            </a:r>
            <a:r>
              <a:rPr lang="ru-RU" dirty="0" smtClean="0"/>
              <a:t>, ре</a:t>
            </a:r>
            <a:r>
              <a:rPr lang="ru-RU" u="sng" dirty="0" smtClean="0"/>
              <a:t>чь</a:t>
            </a:r>
            <a:r>
              <a:rPr lang="ru-RU" dirty="0" smtClean="0"/>
              <a:t>, пе</a:t>
            </a:r>
            <a:r>
              <a:rPr lang="ru-RU" u="sng" dirty="0" smtClean="0"/>
              <a:t>чь</a:t>
            </a:r>
            <a:r>
              <a:rPr lang="ru-RU" dirty="0" smtClean="0"/>
              <a:t> (жен. род)</a:t>
            </a:r>
          </a:p>
          <a:p>
            <a:r>
              <a:rPr lang="ru-RU" b="1" u="sng" dirty="0" smtClean="0"/>
              <a:t>22. </a:t>
            </a:r>
            <a:r>
              <a:rPr lang="ru-RU" b="1" u="sng" dirty="0" smtClean="0"/>
              <a:t>НЕ с глаголами.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глагол с не. Запиши ещё 2 раза слово на это правило.</a:t>
            </a:r>
            <a:br>
              <a:rPr lang="ru-RU" dirty="0" smtClean="0"/>
            </a:br>
            <a:r>
              <a:rPr lang="ru-RU" dirty="0" smtClean="0"/>
              <a:t>не был, не выучил, не знал</a:t>
            </a:r>
            <a:br>
              <a:rPr lang="ru-RU" dirty="0" smtClean="0"/>
            </a:br>
            <a:r>
              <a:rPr lang="ru-RU" dirty="0" smtClean="0"/>
              <a:t>ЗАПОМНИ! НЕ с глаголами пишется отдельно.</a:t>
            </a:r>
            <a:endParaRPr lang="ru-RU" dirty="0"/>
          </a:p>
        </p:txBody>
      </p:sp>
      <p:pic>
        <p:nvPicPr>
          <p:cNvPr id="6" name="Picture 1" descr="C:\Users\я\Desktop\unna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81000"/>
            <a:ext cx="42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ПАМЯТКА "Как работать над ошибками</a:t>
            </a:r>
            <a:r>
              <a:rPr lang="ru-RU" b="1" dirty="0" smtClean="0"/>
              <a:t>"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219200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23. </a:t>
            </a:r>
            <a:r>
              <a:rPr lang="ru-RU" b="1" u="sng" dirty="0" smtClean="0"/>
              <a:t>Правописание безударных падежных окончаний имён существительных.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существительное. Поставь его в начальную форму. Определи склонение. Выдели окончание. Запиши свой пример на это правило.</a:t>
            </a:r>
            <a:br>
              <a:rPr lang="ru-RU" dirty="0" smtClean="0"/>
            </a:br>
            <a:r>
              <a:rPr lang="ru-RU" dirty="0" smtClean="0"/>
              <a:t>Например: На опушке- опушка, сущ.,1 </a:t>
            </a:r>
            <a:r>
              <a:rPr lang="ru-RU" dirty="0" err="1" smtClean="0"/>
              <a:t>скл</a:t>
            </a:r>
            <a:r>
              <a:rPr lang="ru-RU" dirty="0" smtClean="0"/>
              <a:t>., П.п.</a:t>
            </a:r>
          </a:p>
          <a:p>
            <a:r>
              <a:rPr lang="ru-RU" b="1" u="sng" dirty="0" smtClean="0"/>
              <a:t>24. </a:t>
            </a:r>
            <a:r>
              <a:rPr lang="ru-RU" b="1" u="sng" dirty="0" smtClean="0"/>
              <a:t>Правописание безударных окончаний имён прилагательных.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прилагательное вместе с существительным, к которому оно относится, поставь к прилагательному вопрос от существительного. Обрати внимание на окончание вопроса и вспомни парное окончание. Определи род, число, падеж прилагательного по существительному.</a:t>
            </a:r>
            <a:br>
              <a:rPr lang="ru-RU" dirty="0" smtClean="0"/>
            </a:br>
            <a:r>
              <a:rPr lang="ru-RU" dirty="0" smtClean="0"/>
              <a:t>Например: К лесу (какому?) дальнему - м.р., ед.ч., П.п.</a:t>
            </a:r>
          </a:p>
          <a:p>
            <a:r>
              <a:rPr lang="ru-RU" b="1" u="sng" dirty="0" smtClean="0"/>
              <a:t>25. </a:t>
            </a:r>
            <a:r>
              <a:rPr lang="ru-RU" b="1" u="sng" dirty="0" smtClean="0"/>
              <a:t>Предлог перед местоимением.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из предложения местоимение с предлогом. Запиши ещё 2-3 местоимения на это правило.</a:t>
            </a:r>
            <a:br>
              <a:rPr lang="ru-RU" dirty="0" smtClean="0"/>
            </a:br>
            <a:r>
              <a:rPr lang="ru-RU" dirty="0" smtClean="0"/>
              <a:t>Например: </a:t>
            </a:r>
            <a:r>
              <a:rPr lang="ru-RU" u="sng" dirty="0" smtClean="0"/>
              <a:t>у</a:t>
            </a:r>
            <a:r>
              <a:rPr lang="ru-RU" dirty="0" smtClean="0"/>
              <a:t> нас, </a:t>
            </a:r>
            <a:r>
              <a:rPr lang="ru-RU" u="sng" dirty="0" smtClean="0"/>
              <a:t>ко</a:t>
            </a:r>
            <a:r>
              <a:rPr lang="ru-RU" dirty="0" smtClean="0"/>
              <a:t> мне, </a:t>
            </a:r>
            <a:r>
              <a:rPr lang="ru-RU" u="sng" dirty="0" smtClean="0"/>
              <a:t>с</a:t>
            </a:r>
            <a:r>
              <a:rPr lang="ru-RU" dirty="0" smtClean="0"/>
              <a:t> тобой, </a:t>
            </a:r>
            <a:r>
              <a:rPr lang="ru-RU" u="sng" dirty="0" smtClean="0"/>
              <a:t>к</a:t>
            </a:r>
            <a:r>
              <a:rPr lang="ru-RU" dirty="0" smtClean="0"/>
              <a:t> нему.</a:t>
            </a:r>
            <a:br>
              <a:rPr lang="ru-RU" dirty="0" smtClean="0"/>
            </a:br>
            <a:r>
              <a:rPr lang="ru-RU" dirty="0" smtClean="0"/>
              <a:t>ЗАПОМНИ! Предлоги с местоимениями пишутся отдельно.</a:t>
            </a:r>
            <a:endParaRPr lang="ru-RU" dirty="0"/>
          </a:p>
        </p:txBody>
      </p:sp>
      <p:pic>
        <p:nvPicPr>
          <p:cNvPr id="6" name="Picture 1" descr="C:\Users\я\Desktop\unna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81000"/>
            <a:ext cx="42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ПАМЯТКА "Как работать над ошибками</a:t>
            </a:r>
            <a:r>
              <a:rPr lang="ru-RU" b="1" dirty="0" smtClean="0"/>
              <a:t>"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8382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26. </a:t>
            </a:r>
            <a:r>
              <a:rPr lang="ru-RU" b="1" u="sng" dirty="0" smtClean="0"/>
              <a:t>Мягкий знак (</a:t>
            </a:r>
            <a:r>
              <a:rPr lang="ru-RU" b="1" u="sng" dirty="0" err="1" smtClean="0"/>
              <a:t>ь</a:t>
            </a:r>
            <a:r>
              <a:rPr lang="ru-RU" b="1" u="sng" dirty="0" smtClean="0"/>
              <a:t>) на конце глаголов 2-го лица единственного числа настоящего времени.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глаголы правильно. Запиши ещё 2-3 глагола на это правило.</a:t>
            </a:r>
            <a:br>
              <a:rPr lang="ru-RU" dirty="0" smtClean="0"/>
            </a:br>
            <a:r>
              <a:rPr lang="ru-RU" dirty="0" smtClean="0"/>
              <a:t>Например: пише</a:t>
            </a:r>
            <a:r>
              <a:rPr lang="ru-RU" u="sng" dirty="0" smtClean="0"/>
              <a:t>шь</a:t>
            </a:r>
            <a:r>
              <a:rPr lang="ru-RU" dirty="0" smtClean="0"/>
              <a:t>, ругае</a:t>
            </a:r>
            <a:r>
              <a:rPr lang="ru-RU" u="sng" dirty="0" smtClean="0"/>
              <a:t>шь</a:t>
            </a:r>
            <a:r>
              <a:rPr lang="ru-RU" dirty="0" smtClean="0"/>
              <a:t>, сиди</a:t>
            </a:r>
            <a:r>
              <a:rPr lang="ru-RU" u="sng" dirty="0" smtClean="0"/>
              <a:t>шь</a:t>
            </a:r>
            <a:r>
              <a:rPr lang="ru-RU" dirty="0" smtClean="0"/>
              <a:t>, читае</a:t>
            </a:r>
            <a:r>
              <a:rPr lang="ru-RU" u="sng" dirty="0" smtClean="0"/>
              <a:t>шь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ЗАПОМНИ! На конце глаголов 2-го лица, ед. числа пишется мягкий знак (</a:t>
            </a:r>
            <a:r>
              <a:rPr lang="ru-RU" dirty="0" err="1" smtClean="0"/>
              <a:t>ь</a:t>
            </a:r>
            <a:r>
              <a:rPr lang="ru-RU" dirty="0" smtClean="0"/>
              <a:t>).</a:t>
            </a:r>
          </a:p>
          <a:p>
            <a:r>
              <a:rPr lang="ru-RU" b="1" u="sng" dirty="0" smtClean="0"/>
              <a:t>27. </a:t>
            </a:r>
            <a:r>
              <a:rPr lang="ru-RU" b="1" u="sng" dirty="0" smtClean="0"/>
              <a:t>Мягкий знак (</a:t>
            </a:r>
            <a:r>
              <a:rPr lang="ru-RU" b="1" u="sng" dirty="0" err="1" smtClean="0"/>
              <a:t>ь</a:t>
            </a:r>
            <a:r>
              <a:rPr lang="ru-RU" b="1" u="sng" dirty="0" smtClean="0"/>
              <a:t>) в глаголах неопределённой формы.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Поставь вопрос к глаголу и запиши глагол правильно.</a:t>
            </a:r>
            <a:br>
              <a:rPr lang="ru-RU" dirty="0" smtClean="0"/>
            </a:br>
            <a:r>
              <a:rPr lang="ru-RU" dirty="0" smtClean="0"/>
              <a:t>(что дела</a:t>
            </a:r>
            <a:r>
              <a:rPr lang="ru-RU" u="sng" dirty="0" smtClean="0"/>
              <a:t>ть</a:t>
            </a:r>
            <a:r>
              <a:rPr lang="ru-RU" dirty="0" smtClean="0"/>
              <a:t>?) улыба</a:t>
            </a:r>
            <a:r>
              <a:rPr lang="ru-RU" u="sng" dirty="0" smtClean="0"/>
              <a:t>ть</a:t>
            </a:r>
            <a:r>
              <a:rPr lang="ru-RU" dirty="0" smtClean="0"/>
              <a:t>ся</a:t>
            </a:r>
            <a:br>
              <a:rPr lang="ru-RU" dirty="0" smtClean="0"/>
            </a:br>
            <a:r>
              <a:rPr lang="ru-RU" dirty="0" smtClean="0"/>
              <a:t>ЗАПОМНИ! Глаголы неопределённой формы отвечают на вопросы ЧТО ДЕЛАТЬ? ЧТО СДЕЛАТЬ? и пишутся с мягким знаком (</a:t>
            </a:r>
            <a:r>
              <a:rPr lang="ru-RU" dirty="0" err="1" smtClean="0"/>
              <a:t>ь</a:t>
            </a:r>
            <a:r>
              <a:rPr lang="ru-RU" dirty="0" smtClean="0"/>
              <a:t>).</a:t>
            </a:r>
          </a:p>
          <a:p>
            <a:r>
              <a:rPr lang="ru-RU" b="1" u="sng" dirty="0" smtClean="0"/>
              <a:t>28. </a:t>
            </a:r>
            <a:r>
              <a:rPr lang="ru-RU" b="1" u="sng" dirty="0" smtClean="0"/>
              <a:t>Правописание безударных личных окончаний глаголов.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глагол правильно. Поставь глагол в неопределённую форму. Посмотри на гласную перед </a:t>
            </a:r>
            <a:r>
              <a:rPr lang="ru-RU" dirty="0" err="1" smtClean="0"/>
              <a:t>ть</a:t>
            </a:r>
            <a:r>
              <a:rPr lang="ru-RU" dirty="0" smtClean="0"/>
              <a:t>. Определи спряжение глагола и гласную, которую следует писать в окончании глагола ед. и мн. числа. Запиши свой пример.</a:t>
            </a:r>
            <a:br>
              <a:rPr lang="ru-RU" dirty="0" smtClean="0"/>
            </a:br>
            <a:r>
              <a:rPr lang="ru-RU" dirty="0" smtClean="0"/>
              <a:t>Делай так: пишет – писать, гл. 1 </a:t>
            </a:r>
            <a:r>
              <a:rPr lang="ru-RU" dirty="0" err="1" smtClean="0"/>
              <a:t>спр</a:t>
            </a:r>
            <a:r>
              <a:rPr lang="ru-RU" dirty="0" smtClean="0"/>
              <a:t>.,(е, </a:t>
            </a:r>
            <a:r>
              <a:rPr lang="ru-RU" dirty="0" err="1" smtClean="0"/>
              <a:t>ут</a:t>
            </a:r>
            <a:r>
              <a:rPr lang="ru-RU" dirty="0" smtClean="0"/>
              <a:t>, ют)</a:t>
            </a:r>
            <a:br>
              <a:rPr lang="ru-RU" dirty="0" smtClean="0"/>
            </a:br>
            <a:r>
              <a:rPr lang="ru-RU" dirty="0" smtClean="0"/>
              <a:t>ставит – ставить, гл. 2 </a:t>
            </a:r>
            <a:r>
              <a:rPr lang="ru-RU" dirty="0" err="1" smtClean="0"/>
              <a:t>спр</a:t>
            </a:r>
            <a:r>
              <a:rPr lang="ru-RU" dirty="0" smtClean="0"/>
              <a:t>.,(и, </a:t>
            </a:r>
            <a:r>
              <a:rPr lang="ru-RU" dirty="0" err="1" smtClean="0"/>
              <a:t>ат</a:t>
            </a:r>
            <a:r>
              <a:rPr lang="ru-RU" dirty="0" smtClean="0"/>
              <a:t>, </a:t>
            </a:r>
            <a:r>
              <a:rPr lang="ru-RU" dirty="0" err="1" smtClean="0"/>
              <a:t>ят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7105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219200" y="381000"/>
            <a:ext cx="746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5925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Найди в тексте предложение с однородными сказуемыми. Выпиши это предложение и подчеркни в нём однородные сказуемые.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999" y="30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" y="1447800"/>
            <a:ext cx="4676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3400" y="2971800"/>
            <a:ext cx="4657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657600" y="4343400"/>
            <a:ext cx="46386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:\Users\я\Desktop\img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5410200" y="2209800"/>
            <a:ext cx="2952750" cy="22098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81000" y="30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1" descr="C:\Users\я\Desktop\unname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219200" y="381000"/>
            <a:ext cx="746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5925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Найди в тексте предложение с однородными сказуемыми. Выпиши это предложение и подчеркни в нём однородные сказуемые.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999" y="30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" y="1524000"/>
            <a:ext cx="3886200" cy="38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495800" y="1447800"/>
            <a:ext cx="41972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C:\Users\я\Desktop\img11.jpg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800600" y="3200400"/>
            <a:ext cx="3505200" cy="26289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81000" y="30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1" descr="C:\Users\я\Desktop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Стройные деревья </a:t>
            </a:r>
            <a:r>
              <a:rPr lang="ru-RU" sz="4000" b="1" u="dbl" dirty="0" smtClean="0">
                <a:solidFill>
                  <a:srgbClr val="002060"/>
                </a:solidFill>
              </a:rPr>
              <a:t>тянутся</a:t>
            </a:r>
            <a:r>
              <a:rPr lang="ru-RU" sz="4000" b="1" dirty="0" smtClean="0">
                <a:solidFill>
                  <a:srgbClr val="002060"/>
                </a:solidFill>
              </a:rPr>
              <a:t> вверх и </a:t>
            </a:r>
            <a:r>
              <a:rPr lang="ru-RU" sz="4000" b="1" u="dbl" dirty="0" smtClean="0">
                <a:solidFill>
                  <a:srgbClr val="002060"/>
                </a:solidFill>
              </a:rPr>
              <a:t>упираются</a:t>
            </a:r>
            <a:r>
              <a:rPr lang="ru-RU" sz="4000" b="1" dirty="0" smtClean="0">
                <a:solidFill>
                  <a:srgbClr val="002060"/>
                </a:solidFill>
              </a:rPr>
              <a:t> в небо.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537"/>
            <a:ext cx="9144000" cy="6902537"/>
          </a:xfrm>
          <a:prstGeom prst="rect">
            <a:avLst/>
          </a:prstGeom>
          <a:noFill/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219200" y="381000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5925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Выпиши из текста 12-е предложение. Подчеркни в нём главные члены.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0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114800" y="990600"/>
            <a:ext cx="46005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" y="2209800"/>
            <a:ext cx="413173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0" y="2819400"/>
            <a:ext cx="400359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4401979"/>
            <a:ext cx="8077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По овражкам </a:t>
            </a:r>
            <a:r>
              <a:rPr kumimoji="0" lang="ru-RU" sz="2800" b="0" i="0" u="dbl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бегут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весёлые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ручейки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предложении говорится 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ручейках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Значит слово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ручейки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подлежащее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Его подчёркиваем одной чертой.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Ручейки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(что делают?)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Значит слово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сказуемое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Его подчёркиваем двумя чертами.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 descr="C:\Users\я\Desktop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3048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02060"/>
                </a:solidFill>
              </a:rPr>
              <a:t>Пушистые  </a:t>
            </a:r>
            <a:r>
              <a:rPr lang="ru-RU" sz="4000" b="1" u="sng" dirty="0" smtClean="0">
                <a:solidFill>
                  <a:srgbClr val="002060"/>
                </a:solidFill>
              </a:rPr>
              <a:t>белки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u="dbl" dirty="0" smtClean="0">
                <a:solidFill>
                  <a:srgbClr val="002060"/>
                </a:solidFill>
              </a:rPr>
              <a:t>лакомятся</a:t>
            </a:r>
            <a:r>
              <a:rPr lang="ru-RU" sz="4000" b="1" dirty="0" smtClean="0">
                <a:solidFill>
                  <a:srgbClr val="002060"/>
                </a:solidFill>
              </a:rPr>
              <a:t> семечками из сосновых шишек.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" name="Picture 1" descr="C:\Users\я\Desktop\unna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219200" y="381000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5925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Над каждым словом напиши, какой частью речи оно является.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81400" y="1066800"/>
            <a:ext cx="4657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" y="1828800"/>
            <a:ext cx="412043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C:\Users\я\Desktop\hello_html_2cc09046.jpg"/>
          <p:cNvPicPr>
            <a:picLocks noChangeAspect="1" noChangeArrowheads="1"/>
          </p:cNvPicPr>
          <p:nvPr/>
        </p:nvPicPr>
        <p:blipFill>
          <a:blip r:embed="rId5" cstate="print"/>
          <a:srcRect l="49167" t="42222" r="31666" b="30000"/>
          <a:stretch>
            <a:fillRect/>
          </a:stretch>
        </p:blipFill>
        <p:spPr bwMode="auto">
          <a:xfrm>
            <a:off x="6858000" y="4114800"/>
            <a:ext cx="1752600" cy="1905000"/>
          </a:xfrm>
          <a:prstGeom prst="rect">
            <a:avLst/>
          </a:prstGeom>
          <a:noFill/>
        </p:spPr>
      </p:pic>
      <p:pic>
        <p:nvPicPr>
          <p:cNvPr id="8" name="Picture 4" descr="C:\Users\я\Desktop\hello_html_2cc09046.jpg"/>
          <p:cNvPicPr>
            <a:picLocks noChangeAspect="1" noChangeArrowheads="1"/>
          </p:cNvPicPr>
          <p:nvPr/>
        </p:nvPicPr>
        <p:blipFill>
          <a:blip r:embed="rId5" cstate="print"/>
          <a:srcRect l="32500" t="42222" r="52500" b="30000"/>
          <a:stretch>
            <a:fillRect/>
          </a:stretch>
        </p:blipFill>
        <p:spPr bwMode="auto">
          <a:xfrm>
            <a:off x="5105400" y="2971800"/>
            <a:ext cx="1371600" cy="1905000"/>
          </a:xfrm>
          <a:prstGeom prst="rect">
            <a:avLst/>
          </a:prstGeom>
          <a:noFill/>
        </p:spPr>
      </p:pic>
      <p:pic>
        <p:nvPicPr>
          <p:cNvPr id="9" name="Picture 4" descr="C:\Users\я\Desktop\hello_html_2cc09046.jpg"/>
          <p:cNvPicPr>
            <a:picLocks noChangeAspect="1" noChangeArrowheads="1"/>
          </p:cNvPicPr>
          <p:nvPr/>
        </p:nvPicPr>
        <p:blipFill>
          <a:blip r:embed="rId5" cstate="print"/>
          <a:srcRect l="10833" t="42222" r="72500" b="30000"/>
          <a:stretch>
            <a:fillRect/>
          </a:stretch>
        </p:blipFill>
        <p:spPr bwMode="auto">
          <a:xfrm>
            <a:off x="7010400" y="1600200"/>
            <a:ext cx="15240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81600" y="2286000"/>
            <a:ext cx="2016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Кто?  девочка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3733800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Какая? весёлая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5257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Что делает? </a:t>
            </a:r>
          </a:p>
          <a:p>
            <a:pPr algn="ctr"/>
            <a:r>
              <a:rPr lang="ru-RU" sz="2400" b="1" dirty="0" smtClean="0"/>
              <a:t>поливает</a:t>
            </a:r>
            <a:endParaRPr lang="ru-RU" sz="2400" b="1" dirty="0"/>
          </a:p>
        </p:txBody>
      </p:sp>
      <p:pic>
        <p:nvPicPr>
          <p:cNvPr id="14" name="Picture 1" descr="C:\Users\я\Desktop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9000" y="228600"/>
            <a:ext cx="2245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7772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Часть </a:t>
            </a:r>
            <a:r>
              <a:rPr lang="ru-RU" sz="1600" b="1" dirty="0"/>
              <a:t>1 задание 1. </a:t>
            </a:r>
            <a:r>
              <a:rPr lang="ru-RU" sz="1600" dirty="0">
                <a:hlinkClick r:id="rId3" action="ppaction://hlinksldjump"/>
              </a:rPr>
              <a:t>Диктант</a:t>
            </a:r>
            <a:r>
              <a:rPr lang="ru-RU" sz="1600" dirty="0"/>
              <a:t>	</a:t>
            </a:r>
            <a:endParaRPr lang="ru-RU" sz="1600" dirty="0" smtClean="0"/>
          </a:p>
          <a:p>
            <a:r>
              <a:rPr lang="ru-RU" sz="1600" b="1" dirty="0" smtClean="0">
                <a:hlinkClick r:id="rId4" action="ppaction://hlinksldjump"/>
              </a:rPr>
              <a:t>Памятка</a:t>
            </a:r>
            <a:r>
              <a:rPr lang="ru-RU" sz="1600" dirty="0" smtClean="0">
                <a:hlinkClick r:id="rId4" action="ppaction://hlinksldjump"/>
              </a:rPr>
              <a:t> «Как работать над ошибками»</a:t>
            </a:r>
            <a:endParaRPr lang="ru-RU" sz="1600" dirty="0"/>
          </a:p>
          <a:p>
            <a:r>
              <a:rPr lang="ru-RU" sz="1600" b="1" dirty="0"/>
              <a:t>Часть 1 задание 2. </a:t>
            </a:r>
            <a:r>
              <a:rPr lang="ru-RU" sz="1600" dirty="0">
                <a:hlinkClick r:id="rId5" action="ppaction://hlinksldjump"/>
              </a:rPr>
              <a:t>Однородные члены предложения</a:t>
            </a:r>
            <a:endParaRPr lang="ru-RU" sz="1600" dirty="0"/>
          </a:p>
          <a:p>
            <a:r>
              <a:rPr lang="ru-RU" sz="1600" b="1" dirty="0" smtClean="0"/>
              <a:t>Часть 1 </a:t>
            </a:r>
            <a:r>
              <a:rPr lang="ru-RU" sz="1600" b="1" dirty="0"/>
              <a:t>задание 3. </a:t>
            </a:r>
            <a:r>
              <a:rPr lang="ru-RU" sz="1600" dirty="0">
                <a:hlinkClick r:id="rId6" action="ppaction://hlinksldjump"/>
              </a:rPr>
              <a:t>Главные члены предложения, части речи</a:t>
            </a:r>
            <a:endParaRPr lang="ru-RU" sz="1600" dirty="0"/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Часть 2 задание </a:t>
            </a:r>
            <a:r>
              <a:rPr lang="ru-RU" sz="1600" b="1" dirty="0" smtClean="0"/>
              <a:t>4. </a:t>
            </a:r>
            <a:r>
              <a:rPr lang="ru-RU" sz="1600" dirty="0">
                <a:hlinkClick r:id="rId7" action="ppaction://hlinksldjump"/>
              </a:rPr>
              <a:t>Орфоэпический разбор слова</a:t>
            </a:r>
            <a:endParaRPr lang="ru-RU" sz="1600" dirty="0"/>
          </a:p>
          <a:p>
            <a:r>
              <a:rPr lang="ru-RU" sz="1600" b="1" dirty="0"/>
              <a:t>Часть 2 задание </a:t>
            </a:r>
            <a:r>
              <a:rPr lang="ru-RU" sz="1600" b="1" dirty="0" smtClean="0"/>
              <a:t>5. </a:t>
            </a:r>
            <a:r>
              <a:rPr lang="ru-RU" sz="1600" dirty="0">
                <a:hlinkClick r:id="rId8" action="ppaction://hlinksldjump"/>
              </a:rPr>
              <a:t>Классификация согласных звуков</a:t>
            </a:r>
            <a:endParaRPr lang="ru-RU" sz="1600" dirty="0"/>
          </a:p>
          <a:p>
            <a:r>
              <a:rPr lang="ru-RU" sz="1600" b="1" dirty="0"/>
              <a:t>Часть 2 задание </a:t>
            </a:r>
            <a:r>
              <a:rPr lang="ru-RU" sz="1600" b="1" dirty="0" smtClean="0"/>
              <a:t>6. </a:t>
            </a:r>
            <a:r>
              <a:rPr lang="ru-RU" sz="1600" dirty="0">
                <a:hlinkClick r:id="rId9" action="ppaction://hlinksldjump"/>
              </a:rPr>
              <a:t>Анализ текста (определение основной мысли)</a:t>
            </a:r>
            <a:endParaRPr lang="ru-RU" sz="1600" dirty="0"/>
          </a:p>
          <a:p>
            <a:r>
              <a:rPr lang="ru-RU" sz="1600" b="1" dirty="0"/>
              <a:t>Часть 2 задание </a:t>
            </a:r>
            <a:r>
              <a:rPr lang="ru-RU" sz="1600" b="1" dirty="0" smtClean="0"/>
              <a:t>7. </a:t>
            </a:r>
            <a:r>
              <a:rPr lang="ru-RU" sz="1600" dirty="0">
                <a:hlinkClick r:id="rId10" action="ppaction://hlinksldjump"/>
              </a:rPr>
              <a:t>Анализ текста (составление плана текста)</a:t>
            </a:r>
            <a:endParaRPr lang="ru-RU" sz="1600" dirty="0"/>
          </a:p>
          <a:p>
            <a:r>
              <a:rPr lang="ru-RU" sz="1600" b="1" dirty="0"/>
              <a:t>Часть 2 задание </a:t>
            </a:r>
            <a:r>
              <a:rPr lang="ru-RU" sz="1600" b="1" dirty="0" smtClean="0"/>
              <a:t>8. </a:t>
            </a:r>
            <a:r>
              <a:rPr lang="ru-RU" sz="1600" dirty="0">
                <a:hlinkClick r:id="rId11" action="ppaction://hlinksldjump"/>
              </a:rPr>
              <a:t>Анализ текста (построение вопросов по содержанию</a:t>
            </a:r>
            <a:r>
              <a:rPr lang="ru-RU" sz="1600" b="1" dirty="0">
                <a:hlinkClick r:id="rId11" action="ppaction://hlinksldjump"/>
              </a:rPr>
              <a:t>)</a:t>
            </a:r>
            <a:endParaRPr lang="ru-RU" sz="1600" b="1" dirty="0"/>
          </a:p>
          <a:p>
            <a:r>
              <a:rPr lang="ru-RU" sz="1600" b="1" dirty="0"/>
              <a:t>Часть 2 задание </a:t>
            </a:r>
            <a:r>
              <a:rPr lang="ru-RU" sz="1600" b="1" dirty="0" smtClean="0"/>
              <a:t>9. </a:t>
            </a:r>
            <a:r>
              <a:rPr lang="ru-RU" sz="1600" dirty="0">
                <a:hlinkClick r:id="rId12" action="ppaction://hlinksldjump"/>
              </a:rPr>
              <a:t>Распознавание значения слова</a:t>
            </a:r>
            <a:endParaRPr lang="ru-RU" sz="1600" dirty="0"/>
          </a:p>
          <a:p>
            <a:r>
              <a:rPr lang="ru-RU" sz="1600" b="1" dirty="0"/>
              <a:t>Часть 2 задание </a:t>
            </a:r>
            <a:r>
              <a:rPr lang="ru-RU" sz="1600" b="1" dirty="0" smtClean="0"/>
              <a:t>10. </a:t>
            </a:r>
            <a:r>
              <a:rPr lang="ru-RU" sz="1600" dirty="0">
                <a:hlinkClick r:id="rId13" action="ppaction://hlinksldjump"/>
              </a:rPr>
              <a:t>Подбор синонимов</a:t>
            </a:r>
            <a:endParaRPr lang="ru-RU" sz="1600" dirty="0"/>
          </a:p>
          <a:p>
            <a:r>
              <a:rPr lang="ru-RU" sz="1600" b="1" dirty="0"/>
              <a:t>Часть 2 задание </a:t>
            </a:r>
            <a:r>
              <a:rPr lang="ru-RU" sz="1600" b="1" dirty="0" smtClean="0"/>
              <a:t>11. </a:t>
            </a:r>
            <a:r>
              <a:rPr lang="ru-RU" sz="1600" dirty="0">
                <a:hlinkClick r:id="rId14" action="ppaction://hlinksldjump"/>
              </a:rPr>
              <a:t>Разбор слова по составу</a:t>
            </a:r>
            <a:endParaRPr lang="ru-RU" sz="1600" dirty="0"/>
          </a:p>
          <a:p>
            <a:r>
              <a:rPr lang="ru-RU" sz="1600" b="1" dirty="0"/>
              <a:t>Часть 2 задание </a:t>
            </a:r>
            <a:r>
              <a:rPr lang="ru-RU" sz="1600" b="1" dirty="0" smtClean="0"/>
              <a:t>12. </a:t>
            </a:r>
            <a:r>
              <a:rPr lang="ru-RU" sz="1600" dirty="0">
                <a:hlinkClick r:id="rId15" action="ppaction://hlinksldjump"/>
              </a:rPr>
              <a:t>Имя существительное</a:t>
            </a:r>
            <a:endParaRPr lang="ru-RU" sz="1600" dirty="0"/>
          </a:p>
          <a:p>
            <a:r>
              <a:rPr lang="ru-RU" sz="1600" b="1" dirty="0"/>
              <a:t>Часть 2 задание </a:t>
            </a:r>
            <a:r>
              <a:rPr lang="ru-RU" sz="1600" b="1" dirty="0" smtClean="0"/>
              <a:t>13. </a:t>
            </a:r>
            <a:r>
              <a:rPr lang="ru-RU" sz="1600" dirty="0">
                <a:hlinkClick r:id="rId16" action="ppaction://hlinksldjump"/>
              </a:rPr>
              <a:t>Имя прилагательное</a:t>
            </a:r>
            <a:endParaRPr lang="ru-RU" sz="1600" dirty="0"/>
          </a:p>
          <a:p>
            <a:r>
              <a:rPr lang="ru-RU" sz="1600" b="1" dirty="0"/>
              <a:t>Часть 2 задание </a:t>
            </a:r>
            <a:r>
              <a:rPr lang="ru-RU" sz="1600" b="1" dirty="0" smtClean="0"/>
              <a:t>14. </a:t>
            </a:r>
            <a:r>
              <a:rPr lang="ru-RU" sz="1600" dirty="0">
                <a:hlinkClick r:id="rId17" action="ppaction://hlinksldjump"/>
              </a:rPr>
              <a:t>Глагол</a:t>
            </a:r>
            <a:endParaRPr lang="ru-RU" sz="1600" dirty="0"/>
          </a:p>
          <a:p>
            <a:r>
              <a:rPr lang="ru-RU" sz="1600" b="1" dirty="0"/>
              <a:t>Часть 2 задание </a:t>
            </a:r>
            <a:r>
              <a:rPr lang="ru-RU" sz="1600" b="1" dirty="0" smtClean="0"/>
              <a:t>15. </a:t>
            </a:r>
            <a:r>
              <a:rPr lang="ru-RU" sz="1600" dirty="0">
                <a:hlinkClick r:id="rId18" action="ppaction://hlinksldjump"/>
              </a:rPr>
              <a:t>Определение ситуации для интерпретации информации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09600"/>
            <a:ext cx="37946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hlinkClick r:id="rId19" action="ppaction://hlinksldjump"/>
              </a:rPr>
              <a:t>Основные правила написания диктанта</a:t>
            </a:r>
            <a:endParaRPr lang="ru-RU" sz="1600" b="1" dirty="0" smtClean="0"/>
          </a:p>
          <a:p>
            <a:r>
              <a:rPr lang="ru-RU" sz="1600" b="1" dirty="0" smtClean="0">
                <a:hlinkClick r:id="rId20" action="ppaction://hlinksldjump"/>
              </a:rPr>
              <a:t>Как подготовиться к диктанту</a:t>
            </a:r>
            <a:endParaRPr lang="ru-RU" sz="1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3048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7848600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</a:rPr>
              <a:t>Пушистые  </a:t>
            </a:r>
            <a:r>
              <a:rPr lang="ru-RU" sz="4000" b="1" u="sng" dirty="0" smtClean="0">
                <a:solidFill>
                  <a:srgbClr val="002060"/>
                </a:solidFill>
              </a:rPr>
              <a:t>белки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u="dbl" dirty="0" smtClean="0">
                <a:solidFill>
                  <a:srgbClr val="002060"/>
                </a:solidFill>
              </a:rPr>
              <a:t>лакомятся</a:t>
            </a:r>
            <a:r>
              <a:rPr lang="ru-RU" sz="4000" b="1" dirty="0" smtClean="0">
                <a:solidFill>
                  <a:srgbClr val="002060"/>
                </a:solidFill>
              </a:rPr>
              <a:t> семечками  из сосновых  шишек.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600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600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1600200"/>
            <a:ext cx="43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25146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251460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25146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25146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pic>
        <p:nvPicPr>
          <p:cNvPr id="14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219200" y="381000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5925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роизнеси данные ниже слова, поставь в них знак ударения над ударными гласными.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905000" y="1295400"/>
            <a:ext cx="55626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Жаворонок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брала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инструменты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ждали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57200" y="1905000"/>
            <a:ext cx="4755493" cy="4231007"/>
            <a:chOff x="609600" y="1905000"/>
            <a:chExt cx="4755493" cy="423100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609600" y="1905000"/>
              <a:ext cx="46863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685800" y="2971800"/>
              <a:ext cx="46291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762000" y="3657600"/>
              <a:ext cx="4603093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609600" y="5486401"/>
              <a:ext cx="4724400" cy="649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410200" y="1676400"/>
            <a:ext cx="3276600" cy="443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81000" y="3810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" descr="C:\Users\я\Desktop\unnam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048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33400" y="1676400"/>
            <a:ext cx="7848600" cy="440120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</a:t>
            </a:r>
            <a:r>
              <a:rPr kumimoji="0" lang="en-US" sz="4000" b="1" i="0" u="none" strike="noStrike" cap="none" normalizeH="0" baseline="0" dirty="0" err="1" smtClean="0"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аворонок</a:t>
            </a:r>
            <a:endParaRPr kumimoji="0" lang="ru-RU" sz="4000" b="1" i="0" u="none" strike="noStrike" cap="none" normalizeH="0" baseline="0" dirty="0" smtClean="0"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en-US" sz="4000" b="1" i="0" u="none" strike="noStrike" cap="none" normalizeH="0" baseline="0" dirty="0" err="1" smtClean="0"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рала</a:t>
            </a:r>
            <a:endParaRPr kumimoji="0" lang="ru-RU" sz="4000" b="1" i="0" u="none" strike="noStrike" cap="none" normalizeH="0" baseline="0" dirty="0" smtClean="0"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US" sz="4000" b="1" i="0" u="none" strike="noStrike" cap="none" normalizeH="0" baseline="0" dirty="0" err="1" smtClean="0"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нструменты</a:t>
            </a:r>
            <a:endParaRPr kumimoji="0" lang="ru-RU" sz="4000" b="1" i="0" u="none" strike="noStrike" cap="none" normalizeH="0" baseline="0" dirty="0" smtClean="0"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ждали</a:t>
            </a:r>
            <a:endParaRPr kumimoji="0" lang="en-US" sz="4000" b="0" i="0" u="none" strike="noStrike" cap="none" normalizeH="0" baseline="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581400" y="1600200"/>
            <a:ext cx="152400" cy="3048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105400" y="2819400"/>
            <a:ext cx="152400" cy="3048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029200" y="3962400"/>
            <a:ext cx="152400" cy="3048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495800" y="5181600"/>
            <a:ext cx="152400" cy="3048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95400" y="381000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данном ниже предложении найди слово, в котором все согласные звуки глухие.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Выпиши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95400" y="1371600"/>
            <a:ext cx="662940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Вечером за деревней слышен рожок пастушка.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8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" y="1905000"/>
            <a:ext cx="4038600" cy="304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419600" y="2895600"/>
            <a:ext cx="430084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я\Desktop\unnam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048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3400" y="1612613"/>
            <a:ext cx="7924800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Вечером за деревней слышен рожок пастушка.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124200"/>
            <a:ext cx="3683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Ответ. </a:t>
            </a:r>
            <a:r>
              <a:rPr lang="ru-RU" sz="4400" b="1" dirty="0" smtClean="0">
                <a:solidFill>
                  <a:srgbClr val="002060"/>
                </a:solidFill>
              </a:rPr>
              <a:t>пастушка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6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57200" y="1219200"/>
            <a:ext cx="820201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57200"/>
            <a:ext cx="7772400" cy="68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537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0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3048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хотел сказать автор читателю? Определи и запиши основную мысль текста.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3400" y="1219200"/>
            <a:ext cx="4648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3400" y="2438400"/>
            <a:ext cx="4648200" cy="159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09600" y="52578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Основная мысль может быть выражена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одном из предложений текста.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191000"/>
            <a:ext cx="789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Чтобы сформулировать главную мысль текста, задай себе вопрос.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Что я понял(а) или узнал(а), прочитав  этот текст?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4581" name="Picture 5" descr="C:\Users\я\Desktop\7f6d4a2a16aca07bd1d20bd74e4d53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914400"/>
            <a:ext cx="3352800" cy="3352800"/>
          </a:xfrm>
          <a:prstGeom prst="rect">
            <a:avLst/>
          </a:prstGeom>
          <a:noFill/>
        </p:spPr>
      </p:pic>
      <p:pic>
        <p:nvPicPr>
          <p:cNvPr id="11" name="Picture 1" descr="C:\Users\я\Desktop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3810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7891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Что я понял(а) или узнал(а), прочитав  этот текст?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Ответ. </a:t>
            </a:r>
            <a:r>
              <a:rPr lang="ru-RU" sz="3600" b="1" dirty="0" smtClean="0">
                <a:solidFill>
                  <a:srgbClr val="002060"/>
                </a:solidFill>
              </a:rPr>
              <a:t>Одуванчики необычные, интересные цветы: они, как люди, вечером засыпают, а утром просыпаются.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3810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Составь и запиши план текста из трёх пунктов. В ответе ты можешь использовать сочетания слов или предложения.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447800" y="3733800"/>
            <a:ext cx="6165396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19400" y="3276600"/>
            <a:ext cx="318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 СОСТАВИТЬ ПЛАН ТЕКСТА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1371600"/>
            <a:ext cx="7848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План</a:t>
            </a:r>
            <a:r>
              <a:rPr lang="ru-RU" sz="2000" dirty="0" smtClean="0"/>
              <a:t> – </a:t>
            </a:r>
            <a:r>
              <a:rPr lang="ru-RU" sz="2000" b="1" dirty="0" smtClean="0"/>
              <a:t>это самая краткая запись текста.</a:t>
            </a:r>
          </a:p>
          <a:p>
            <a:pPr algn="just"/>
            <a:r>
              <a:rPr lang="ru-RU" sz="2000" dirty="0" smtClean="0"/>
              <a:t>Пункты плана должны отражать содержание, логику и последовательность изложения.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14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Составить план помогает деление текста на абзацы. Пункты плана составляются от абзаца к абзацу.</a:t>
            </a:r>
            <a:endParaRPr lang="ru-RU" sz="2000" dirty="0"/>
          </a:p>
        </p:txBody>
      </p:sp>
      <p:pic>
        <p:nvPicPr>
          <p:cNvPr id="9" name="Picture 1" descr="C:\Users\я\Desktop\unnam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3810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7924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План.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 Забава с одуванчиками.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 Удивительное открытие.</a:t>
            </a:r>
          </a:p>
          <a:p>
            <a:pPr marL="342900" indent="-342900" algn="just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 Одуванчики стали для нас интересными   цветами.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381000"/>
            <a:ext cx="6019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FF0000"/>
                </a:solidFill>
              </a:rPr>
              <a:t>Основные правила написания диктанта</a:t>
            </a:r>
          </a:p>
          <a:p>
            <a:pPr algn="just" fontAlgn="base"/>
            <a:r>
              <a:rPr lang="ru-RU" dirty="0" smtClean="0"/>
              <a:t>Внимательно прослушай текст, когда его будут читать первый раз. На этом этапе </a:t>
            </a:r>
            <a:r>
              <a:rPr lang="ru-RU" b="1" u="sng" dirty="0" smtClean="0"/>
              <a:t>твоя задача</a:t>
            </a:r>
            <a:r>
              <a:rPr lang="ru-RU" dirty="0" smtClean="0"/>
              <a:t> – определить общую структуру и стиль текста, мысленно выделить его смысловые части. </a:t>
            </a:r>
            <a:r>
              <a:rPr lang="ru-RU" b="1" u="sng" dirty="0" smtClean="0"/>
              <a:t>Постарайся</a:t>
            </a:r>
            <a:r>
              <a:rPr lang="ru-RU" dirty="0" smtClean="0"/>
              <a:t> сразу уловить строение каждого предложения, это поможет грамотно расставить знаки препинания. Внимательное прослушивание текста диктанта позволяет настроиться на работу, выявить сложные места, понять, какие орфограммы и </a:t>
            </a:r>
            <a:r>
              <a:rPr lang="ru-RU" dirty="0" err="1" smtClean="0"/>
              <a:t>пунктограммы</a:t>
            </a:r>
            <a:r>
              <a:rPr lang="ru-RU" dirty="0" smtClean="0"/>
              <a:t> будут проверяться.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3276600"/>
            <a:ext cx="7239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	При написании диктанта </a:t>
            </a:r>
            <a:r>
              <a:rPr lang="ru-RU" b="1" u="sng" dirty="0" smtClean="0"/>
              <a:t>нужно быть предельно сосредоточенным</a:t>
            </a:r>
            <a:r>
              <a:rPr lang="ru-RU" dirty="0" smtClean="0"/>
              <a:t>. Написав одно предложение, не «застревай» на ошибках, которые, возможно, сделал. Сразу переключайся на следующую фразу, думайте о том, что пишете в данный момент. Времени на проверку дается достаточно, и у вас будет возможность все обдумать.</a:t>
            </a:r>
          </a:p>
          <a:p>
            <a:pPr algn="just" fontAlgn="base"/>
            <a:r>
              <a:rPr lang="ru-RU" dirty="0" smtClean="0"/>
              <a:t>	По окончании диктовки сделай маленькую паузу и затем </a:t>
            </a:r>
            <a:r>
              <a:rPr lang="ru-RU" b="1" u="sng" dirty="0" smtClean="0"/>
              <a:t>приступай к проверке</a:t>
            </a:r>
            <a:r>
              <a:rPr lang="ru-RU" dirty="0" smtClean="0"/>
              <a:t>. Сначала проверь орфографию, затем пунктуацию. Важно уметь отстраниться от текста, который лежит перед тобой, как будто его писал не ты. Если тебе удастся сделать это, многие ошибки сами бросятся в глаза.</a:t>
            </a:r>
            <a:endParaRPr lang="ru-RU" dirty="0"/>
          </a:p>
        </p:txBody>
      </p:sp>
      <p:pic>
        <p:nvPicPr>
          <p:cNvPr id="1027" name="Picture 3" descr="C:\Users\я\Desktop\010562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7200"/>
            <a:ext cx="1764380" cy="1957911"/>
          </a:xfrm>
          <a:prstGeom prst="rect">
            <a:avLst/>
          </a:prstGeom>
          <a:noFill/>
        </p:spPr>
      </p:pic>
      <p:pic>
        <p:nvPicPr>
          <p:cNvPr id="7" name="Picture 1" descr="C:\Users\я\Desktop\kisspng-computer-icons-house-home-5ab8bd6b1ad164.287772011522056555109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537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0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3048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/>
              <a:t>Задай по тексту вопрос, который поможет определить, насколько точно твои одноклассники поняли его содержание. </a:t>
            </a:r>
            <a:r>
              <a:rPr lang="en-US" sz="2000" b="1" dirty="0" err="1" smtClean="0"/>
              <a:t>Запиши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свой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вопрос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0" y="1828800"/>
          <a:ext cx="7848600" cy="324745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71800"/>
                <a:gridCol w="4876800"/>
              </a:tblGrid>
              <a:tr h="271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/>
                        <a:t>«Тонкие </a:t>
                      </a:r>
                      <a:r>
                        <a:rPr lang="ru-RU" sz="2400" b="1" dirty="0"/>
                        <a:t>вопросы»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mtClean="0"/>
                        <a:t>«Толстые </a:t>
                      </a:r>
                      <a:r>
                        <a:rPr lang="ru-RU" sz="2400" b="1" dirty="0"/>
                        <a:t>вопросы»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5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/>
                        <a:t>Кто?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/>
                        <a:t>Что?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/>
                        <a:t>Когда?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/>
                        <a:t>Как звали?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/>
                        <a:t>Может ли…?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/>
                        <a:t>Было ли…? 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/>
                        <a:t>Дайте объяснение , почему…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/>
                        <a:t>Почему вы думаете(считаете)…?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/>
                        <a:t>В чем разница…?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/>
                        <a:t>Предположите, что будет, если…?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1447800"/>
            <a:ext cx="32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Приём «Толстые -  тонкие»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9457" name="Picture 1" descr="C:\Users\я\Desktop\depositphotos_67087985-stock-illustration-cartoon-kids-thinking-with-whit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114800"/>
            <a:ext cx="2628532" cy="23898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233675">
            <a:off x="6042185" y="4182847"/>
            <a:ext cx="801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Почему? 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4191000"/>
            <a:ext cx="664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Зачем?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 rot="20233675">
            <a:off x="6958717" y="4335246"/>
            <a:ext cx="492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Как?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 rot="1003667">
            <a:off x="6351027" y="4428931"/>
            <a:ext cx="635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Когда?</a:t>
            </a:r>
            <a:endParaRPr lang="ru-RU" sz="1200" b="1" dirty="0"/>
          </a:p>
        </p:txBody>
      </p:sp>
      <p:pic>
        <p:nvPicPr>
          <p:cNvPr id="12" name="Picture 1" descr="C:\Users\я\Desktop\unnam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Как братья забавлялись с одуванчиками</a:t>
            </a:r>
            <a:r>
              <a:rPr lang="ru-RU" sz="2800" b="1" dirty="0" smtClean="0">
                <a:solidFill>
                  <a:srgbClr val="C00000"/>
                </a:solidFill>
              </a:rPr>
              <a:t>?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Почему луг рано утром оказался не золотым, а зелёным</a:t>
            </a:r>
            <a:r>
              <a:rPr lang="ru-RU" sz="2800" b="1" dirty="0" smtClean="0">
                <a:solidFill>
                  <a:srgbClr val="C00000"/>
                </a:solidFill>
              </a:rPr>
              <a:t>?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Что происходит с одуванчиками по вечерам</a:t>
            </a:r>
            <a:r>
              <a:rPr lang="ru-RU" sz="2800" b="1" dirty="0" smtClean="0">
                <a:solidFill>
                  <a:srgbClr val="C00000"/>
                </a:solidFill>
              </a:rPr>
              <a:t>?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На что, по мнению мальчика, были похожи цветки одуванчика</a:t>
            </a:r>
            <a:r>
              <a:rPr lang="ru-RU" sz="2800" b="1" dirty="0" smtClean="0">
                <a:solidFill>
                  <a:srgbClr val="C00000"/>
                </a:solidFill>
              </a:rPr>
              <a:t>?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Почему одуванчики стали для братьев интересными цветами</a:t>
            </a:r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я\Desktop\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574809"/>
            <a:ext cx="914400" cy="1749791"/>
          </a:xfrm>
          <a:prstGeom prst="rect">
            <a:avLst/>
          </a:prstGeom>
          <a:noFill/>
        </p:spPr>
      </p:pic>
      <p:pic>
        <p:nvPicPr>
          <p:cNvPr id="15363" name="Picture 3" descr="C:\Users\я\Desktop\image_58a80822df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648200"/>
            <a:ext cx="1533393" cy="1771650"/>
          </a:xfrm>
          <a:prstGeom prst="rect">
            <a:avLst/>
          </a:prstGeom>
          <a:noFill/>
        </p:spPr>
      </p:pic>
      <p:pic>
        <p:nvPicPr>
          <p:cNvPr id="7" name="Picture 1" descr="C:\Users\я\Desktop\kisspng-computer-icons-house-home-5ab8bd6b1ad164.2877720115220565551099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381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ты понимаешь значение слова «забава» из 1-го предложения?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Запиши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своё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объяснение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524000"/>
            <a:ext cx="5486400" cy="132343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Узнать значение незнакомого слова можно в </a:t>
            </a:r>
            <a:r>
              <a:rPr lang="ru-RU" sz="1600" b="1" dirty="0" smtClean="0">
                <a:solidFill>
                  <a:srgbClr val="C00000"/>
                </a:solidFill>
              </a:rPr>
              <a:t>толковом словаре</a:t>
            </a:r>
            <a:r>
              <a:rPr lang="ru-RU" sz="1600" dirty="0" smtClean="0"/>
              <a:t>, в котором даётся объяснение значения слова и приводятся примеры его употребления: </a:t>
            </a:r>
            <a:r>
              <a:rPr lang="ru-RU" sz="1600" b="1" u="sng" dirty="0" smtClean="0"/>
              <a:t>швейцар</a:t>
            </a:r>
            <a:r>
              <a:rPr lang="ru-RU" sz="1600" dirty="0" smtClean="0"/>
              <a:t>— человек, обязанностью которого является встреча посетителей у входной двери.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143000"/>
            <a:ext cx="411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 можно объяснить значение слова?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85" name="Picture 1" descr="C:\Users\я\Desktop\1050647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838200"/>
            <a:ext cx="1305624" cy="17612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6386" name="Picture 2" descr="C:\Users\я\Desktop\07131262.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447800"/>
            <a:ext cx="1129623" cy="1524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67000" y="3048001"/>
            <a:ext cx="5943600" cy="135421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При объяснении значения слова можно воспользоваться </a:t>
            </a:r>
            <a:r>
              <a:rPr lang="ru-RU" sz="1600" b="1" dirty="0" smtClean="0">
                <a:solidFill>
                  <a:srgbClr val="C00000"/>
                </a:solidFill>
              </a:rPr>
              <a:t>способом перечисления</a:t>
            </a:r>
            <a:r>
              <a:rPr lang="ru-RU" sz="1600" dirty="0" smtClean="0"/>
              <a:t>: назвать предметы, которые именуются  данным словом: </a:t>
            </a:r>
            <a:r>
              <a:rPr lang="ru-RU" sz="1600" b="1" u="sng" dirty="0" smtClean="0"/>
              <a:t>цитрусовые</a:t>
            </a:r>
            <a:r>
              <a:rPr lang="ru-RU" sz="1600" dirty="0" smtClean="0"/>
              <a:t> — это апельсины, мандарины, лимоны. </a:t>
            </a:r>
          </a:p>
          <a:p>
            <a:endParaRPr lang="ru-RU" dirty="0"/>
          </a:p>
        </p:txBody>
      </p:sp>
      <p:pic>
        <p:nvPicPr>
          <p:cNvPr id="16387" name="Picture 3" descr="C:\Users\я\Desktop\477(4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895600"/>
            <a:ext cx="2205010" cy="148655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3400" y="4572000"/>
            <a:ext cx="6781800" cy="58477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Иногда для объяснения значения слова пользуются </a:t>
            </a:r>
            <a:r>
              <a:rPr lang="ru-RU" sz="1600" b="1" dirty="0" smtClean="0">
                <a:solidFill>
                  <a:srgbClr val="C00000"/>
                </a:solidFill>
              </a:rPr>
              <a:t>описательным способом</a:t>
            </a:r>
            <a:r>
              <a:rPr lang="ru-RU" sz="1600" dirty="0" smtClean="0"/>
              <a:t>. Например: дирижёр — тот, кто управляет хором или оркестром.</a:t>
            </a:r>
            <a:endParaRPr lang="ru-RU" sz="1600" dirty="0"/>
          </a:p>
        </p:txBody>
      </p:sp>
      <p:pic>
        <p:nvPicPr>
          <p:cNvPr id="16388" name="Picture 4" descr="C:\Users\я\Desktop\depositphotos_7285270-stock-photo-sketch-of-a-string-quart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5181600"/>
            <a:ext cx="2408539" cy="1272480"/>
          </a:xfrm>
          <a:prstGeom prst="rect">
            <a:avLst/>
          </a:prstGeom>
          <a:noFill/>
        </p:spPr>
      </p:pic>
      <p:pic>
        <p:nvPicPr>
          <p:cNvPr id="13" name="Picture 1" descr="C:\Users\я\Desktop\unname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381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ты понимаешь значение слова «забава» из 1-го предложения?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Запиши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своё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объяснение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143000"/>
            <a:ext cx="411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 можно объяснить значение слова?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1600200"/>
            <a:ext cx="5029200" cy="107721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Иногда для того, чтобы объяснить, уточнить значение слова, можно просто подобрать к нему </a:t>
            </a:r>
            <a:r>
              <a:rPr lang="ru-RU" sz="1600" b="1" dirty="0" smtClean="0">
                <a:solidFill>
                  <a:srgbClr val="C00000"/>
                </a:solidFill>
              </a:rPr>
              <a:t>синонимы</a:t>
            </a:r>
            <a:r>
              <a:rPr lang="ru-RU" sz="1600" dirty="0" smtClean="0"/>
              <a:t>. Например: зодчий —архитектор; чуткий (человек) — отзывчивый, внимательный, сердечный.</a:t>
            </a:r>
            <a:endParaRPr lang="ru-RU" sz="1600" dirty="0"/>
          </a:p>
        </p:txBody>
      </p:sp>
      <p:pic>
        <p:nvPicPr>
          <p:cNvPr id="59394" name="Picture 2" descr="C:\Users\я\Desktop\3156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990600"/>
            <a:ext cx="1295400" cy="1852421"/>
          </a:xfrm>
          <a:prstGeom prst="rect">
            <a:avLst/>
          </a:prstGeom>
          <a:noFill/>
        </p:spPr>
      </p:pic>
      <p:pic>
        <p:nvPicPr>
          <p:cNvPr id="59395" name="Picture 3" descr="C:\Users\я\Desktop\7274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447800"/>
            <a:ext cx="1288888" cy="1667319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09600" y="3352800"/>
            <a:ext cx="7848600" cy="83099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Есть ещё один способ объяснить значение слова: нужно найти слово, от которого оно образовано. Это </a:t>
            </a:r>
            <a:r>
              <a:rPr lang="ru-RU" sz="1600" b="1" dirty="0" smtClean="0">
                <a:solidFill>
                  <a:srgbClr val="C00000"/>
                </a:solidFill>
              </a:rPr>
              <a:t>родственное однокоренное слово </a:t>
            </a:r>
            <a:r>
              <a:rPr lang="ru-RU" sz="1600" dirty="0" smtClean="0"/>
              <a:t>поможет нам понять значение слова данного. Например: запеть — начать петь;  бантик — маленький бант.</a:t>
            </a:r>
            <a:endParaRPr lang="ru-RU" sz="1600" dirty="0"/>
          </a:p>
        </p:txBody>
      </p:sp>
      <p:pic>
        <p:nvPicPr>
          <p:cNvPr id="59396" name="Picture 4" descr="C:\Users\я\Desktop\070651_14105776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324992"/>
            <a:ext cx="2133600" cy="2037708"/>
          </a:xfrm>
          <a:prstGeom prst="rect">
            <a:avLst/>
          </a:prstGeom>
          <a:noFill/>
        </p:spPr>
      </p:pic>
      <p:pic>
        <p:nvPicPr>
          <p:cNvPr id="18" name="Picture 4" descr="C:\Users\я\Desktop\070651_14105776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181600"/>
            <a:ext cx="1295400" cy="1237180"/>
          </a:xfrm>
          <a:prstGeom prst="rect">
            <a:avLst/>
          </a:prstGeom>
          <a:noFill/>
        </p:spPr>
      </p:pic>
      <p:pic>
        <p:nvPicPr>
          <p:cNvPr id="12" name="Picture 1" descr="C:\Users\я\Desktop\unname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2286000"/>
            <a:ext cx="807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Забава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игра, развлечение.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381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/>
              <a:t>Замени слово «всходит» из 15-го предложения близким по значению словом. </a:t>
            </a:r>
            <a:r>
              <a:rPr lang="en-US" sz="2000" b="1" dirty="0" err="1" smtClean="0"/>
              <a:t>Запиши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это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слово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886200" y="1066800"/>
            <a:ext cx="46958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9600" y="2743200"/>
            <a:ext cx="4762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3400" y="3962400"/>
            <a:ext cx="47339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3400" y="5029200"/>
            <a:ext cx="3276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05200" y="5562600"/>
            <a:ext cx="3457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C:\Users\я\Desktop\tornado-damages-house-vecto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495800"/>
            <a:ext cx="2019300" cy="2019300"/>
          </a:xfrm>
          <a:prstGeom prst="rect">
            <a:avLst/>
          </a:prstGeom>
          <a:noFill/>
        </p:spPr>
      </p:pic>
      <p:pic>
        <p:nvPicPr>
          <p:cNvPr id="15370" name="Picture 10" descr="C:\Users\я\Desktop\дома-ветреного-дня-и-ветер-облака-дуя-1122815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1143000"/>
            <a:ext cx="2438400" cy="1536192"/>
          </a:xfrm>
          <a:prstGeom prst="rect">
            <a:avLst/>
          </a:prstGeom>
          <a:noFill/>
        </p:spPr>
      </p:pic>
      <p:pic>
        <p:nvPicPr>
          <p:cNvPr id="12" name="Picture 1" descr="C:\Users\я\Desktop\unname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600" y="2286000"/>
            <a:ext cx="800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Всходит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встаёт, поднимается.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3810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47800" y="381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5-м предложении найди слово, состав которого соответствует схеме: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1600200" cy="32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47800" y="1066800"/>
            <a:ext cx="5269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это слово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обозначь его части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295400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Состав слова.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5800" y="1676400"/>
            <a:ext cx="7362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09600" y="2362200"/>
            <a:ext cx="5943599" cy="286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5105400"/>
            <a:ext cx="3381375" cy="136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я\Desktop\unname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47800" y="381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5-м предложении найди слово, состав которого соответствует схеме: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1600200" cy="32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47800" y="1066800"/>
            <a:ext cx="5269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это слово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обозначь его части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295400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Состав слова.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3400" y="1676400"/>
            <a:ext cx="7353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3400" y="2514600"/>
            <a:ext cx="7334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3400" y="4419600"/>
            <a:ext cx="49625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я\Desktop\unname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47800" y="381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5-м предложении найди слово, состав которого соответствует схеме: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1600200" cy="32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47800" y="1066800"/>
            <a:ext cx="5269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это слово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обозначь его части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447800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Состав слова.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09600" y="1905000"/>
            <a:ext cx="73247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724400"/>
            <a:ext cx="52006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я\Desktop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04800"/>
            <a:ext cx="6400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FF0000"/>
                </a:solidFill>
              </a:rPr>
              <a:t>Как подготовиться к диктанту</a:t>
            </a:r>
          </a:p>
          <a:p>
            <a:pPr algn="ctr" fontAlgn="base"/>
            <a:r>
              <a:rPr lang="ru-RU" b="1" dirty="0" smtClean="0"/>
              <a:t>Чтобы хорошо писать диктанты важно:</a:t>
            </a:r>
          </a:p>
          <a:p>
            <a:pPr algn="ctr" fontAlgn="base"/>
            <a:endParaRPr lang="ru-RU" b="1" dirty="0" smtClean="0"/>
          </a:p>
          <a:p>
            <a:pPr algn="just" fontAlgn="base"/>
            <a:r>
              <a:rPr lang="ru-RU" dirty="0" smtClean="0"/>
              <a:t>много читать. Чтение самой разной литературы (учебников, художественных книг, публицистики) развивает зрительную память, помогает запоминать написание слов;</a:t>
            </a:r>
          </a:p>
        </p:txBody>
      </p:sp>
      <p:sp>
        <p:nvSpPr>
          <p:cNvPr id="4" name="Овал 3"/>
          <p:cNvSpPr/>
          <p:nvPr/>
        </p:nvSpPr>
        <p:spPr>
          <a:xfrm>
            <a:off x="2057400" y="1600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2133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dirty="0" smtClean="0"/>
              <a:t>учить правила, уметь применять их при письме;</a:t>
            </a:r>
          </a:p>
          <a:p>
            <a:pPr fontAlgn="base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2200" y="27432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постоянно тренироваться в написании диктантов и других упражнений. С этой целью можно писать диктанты, переписывать тексты, выполнять грамматические задания;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37338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накануне контрольного диктанта нужно еще раз повторить правила, пройденные за определенный период времени (например, за учебную четверть, год). Попросите родителей подиктовать вам текст.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057400" y="2362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57400" y="3124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57400" y="4191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я\Desktop\napishi-diktant-bez-oshibok-1-4-klassy-o-d-ushak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505093" cy="1975104"/>
          </a:xfrm>
          <a:prstGeom prst="rect">
            <a:avLst/>
          </a:prstGeom>
          <a:noFill/>
        </p:spPr>
      </p:pic>
      <p:pic>
        <p:nvPicPr>
          <p:cNvPr id="3075" name="Picture 3" descr="C:\Users\я\Desktop\cover1.jpg"/>
          <p:cNvPicPr>
            <a:picLocks noChangeAspect="1" noChangeArrowheads="1"/>
          </p:cNvPicPr>
          <p:nvPr/>
        </p:nvPicPr>
        <p:blipFill>
          <a:blip r:embed="rId4" cstate="print"/>
          <a:srcRect l="49167"/>
          <a:stretch>
            <a:fillRect/>
          </a:stretch>
        </p:blipFill>
        <p:spPr bwMode="auto">
          <a:xfrm>
            <a:off x="457200" y="4533658"/>
            <a:ext cx="1524000" cy="1907420"/>
          </a:xfrm>
          <a:prstGeom prst="rect">
            <a:avLst/>
          </a:prstGeom>
          <a:noFill/>
        </p:spPr>
      </p:pic>
      <p:pic>
        <p:nvPicPr>
          <p:cNvPr id="13" name="Picture 1" descr="C:\Users\я\Desktop\kisspng-computer-icons-house-home-5ab8bd6b1ad164.2877720115220565551099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47800" y="381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5-м предложении найди слово, состав которого соответствует схеме: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1600200" cy="32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47800" y="1066800"/>
            <a:ext cx="5269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это слово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обозначь его части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295400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Состав слова.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" y="1828800"/>
            <a:ext cx="7391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" y="3200400"/>
            <a:ext cx="72009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09600" y="4876800"/>
            <a:ext cx="7162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962400"/>
            <a:ext cx="116291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Users\я\Desktop\unnam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47800" y="381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5-м предложении найди слово, состав которого соответствует схеме: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1600200" cy="32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47800" y="1066800"/>
            <a:ext cx="5269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это слово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обозначь его части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09800" y="4876800"/>
            <a:ext cx="4651375" cy="155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3400" y="1828800"/>
            <a:ext cx="7315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52800" y="1295400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Состав слова.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371600" y="3048000"/>
            <a:ext cx="72580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я\Desktop\unname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47800" y="381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5-м предложении найди слово, состав которого соответствует схеме: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1600200" cy="32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47800" y="1066800"/>
            <a:ext cx="5269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это слово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обозначь его части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1371600"/>
            <a:ext cx="4848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Памятка разбора слова по составу.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8370" name="Picture 2" descr="C:\Users\я\Desktop\1003565923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3429" t="13271" r="5143" b="4486"/>
          <a:stretch>
            <a:fillRect/>
          </a:stretch>
        </p:blipFill>
        <p:spPr bwMode="auto">
          <a:xfrm>
            <a:off x="1524000" y="1981200"/>
            <a:ext cx="5874326" cy="403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" name="Picture 1" descr="C:\Users\я\Desktop\unnam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0" y="2514600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1752600" y="2286000"/>
            <a:ext cx="1981200" cy="762000"/>
            <a:chOff x="5334000" y="1219200"/>
            <a:chExt cx="1981200" cy="762000"/>
          </a:xfrm>
        </p:grpSpPr>
        <p:sp>
          <p:nvSpPr>
            <p:cNvPr id="23" name="Дуга 22"/>
            <p:cNvSpPr/>
            <p:nvPr/>
          </p:nvSpPr>
          <p:spPr>
            <a:xfrm>
              <a:off x="5486400" y="1219200"/>
              <a:ext cx="1447800" cy="533400"/>
            </a:xfrm>
            <a:prstGeom prst="arc">
              <a:avLst>
                <a:gd name="adj1" fmla="val 4468556"/>
                <a:gd name="adj2" fmla="val 0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34000" y="1447800"/>
              <a:ext cx="1981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2319754"/>
            <a:ext cx="800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 к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429000" y="2133600"/>
            <a:ext cx="381000" cy="457200"/>
            <a:chOff x="5257800" y="3733800"/>
            <a:chExt cx="762000" cy="45720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257800" y="3733800"/>
              <a:ext cx="381000" cy="4572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638800" y="3733800"/>
              <a:ext cx="381000" cy="4572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381000"/>
            <a:ext cx="723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из 1-го предложения все имена существительные в той форме, в которой они употреблены в предложении.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Укажи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род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склонение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число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падеж одной из форм имени существительного (на выбор).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419600" y="1752600"/>
            <a:ext cx="4038600" cy="192127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b="81232"/>
          <a:stretch>
            <a:fillRect/>
          </a:stretch>
        </p:blipFill>
        <p:spPr bwMode="auto">
          <a:xfrm>
            <a:off x="685800" y="3124200"/>
            <a:ext cx="402811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t="25000"/>
          <a:stretch>
            <a:fillRect/>
          </a:stretch>
        </p:blipFill>
        <p:spPr bwMode="auto">
          <a:xfrm>
            <a:off x="457200" y="3810000"/>
            <a:ext cx="461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b="69343"/>
          <a:stretch>
            <a:fillRect/>
          </a:stretch>
        </p:blipFill>
        <p:spPr bwMode="auto">
          <a:xfrm>
            <a:off x="3048000" y="4648200"/>
            <a:ext cx="3886200" cy="68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09800" y="5410200"/>
            <a:ext cx="5619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я\Desktop\unnam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381000"/>
            <a:ext cx="723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из 1-го предложения все имена существительные в той форме, в которой они употреблены в предложении.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Укажи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род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склонение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число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падеж одной из форм имени существительного (на выбор).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66739"/>
          <a:stretch>
            <a:fillRect/>
          </a:stretch>
        </p:blipFill>
        <p:spPr bwMode="auto">
          <a:xfrm>
            <a:off x="2209800" y="1981200"/>
            <a:ext cx="4495800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362200"/>
            <a:ext cx="7239000" cy="395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я\Desktop\unnam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381000"/>
            <a:ext cx="723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из 1-го предложения все имена существительные в той форме, в которой они употреблены в предложении.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Укажи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род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склонение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число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падеж одной из форм имени существительного (на выбор).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18404"/>
          <a:stretch>
            <a:fillRect/>
          </a:stretch>
        </p:blipFill>
        <p:spPr bwMode="auto">
          <a:xfrm>
            <a:off x="5410200" y="1828800"/>
            <a:ext cx="322311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" y="3429000"/>
            <a:ext cx="49434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81596"/>
          <a:stretch>
            <a:fillRect/>
          </a:stretch>
        </p:blipFill>
        <p:spPr bwMode="auto">
          <a:xfrm>
            <a:off x="457200" y="2209800"/>
            <a:ext cx="497058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я\Desktop\unnam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219200"/>
            <a:ext cx="8001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Одуванчики, (с) братом, забава.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Одуванчики – сущ., м.р., 2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., во мн.ч., в И.п.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(С) братом – сущ., м.р., 2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., в ед.ч., в Т.п.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381000"/>
            <a:ext cx="723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из 7-го предложения все формы имён прилагательных с именами существительными, к которым они относятся. Укажи число, род (если есть), падеж одной из форм имени прилагательного (на выбор).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09600" y="2201896"/>
            <a:ext cx="5105400" cy="193624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269" name="Picture 5" descr="C:\Users\я\Desktop\depositphotos_1926030-stock-illustration-ce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05000"/>
            <a:ext cx="2383735" cy="21930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81400" y="4267200"/>
            <a:ext cx="211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Запомни!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" y="4800600"/>
            <a:ext cx="81629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я\Desktop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381000"/>
            <a:ext cx="723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из 7-го предложения все формы имён прилагательных с именами существительными, к которым они относятся. Укажи число, род (если есть), падеж одной из форм имени прилагательного (на выбор).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90600" y="2667000"/>
            <a:ext cx="990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descr="C:\Users\я\Desktop\imgpreview.jpg"/>
          <p:cNvPicPr>
            <a:picLocks noChangeAspect="1" noChangeArrowheads="1"/>
          </p:cNvPicPr>
          <p:nvPr/>
        </p:nvPicPr>
        <p:blipFill>
          <a:blip r:embed="rId3" cstate="print"/>
          <a:srcRect l="21569" r="13445"/>
          <a:stretch>
            <a:fillRect/>
          </a:stretch>
        </p:blipFill>
        <p:spPr bwMode="auto">
          <a:xfrm>
            <a:off x="1066800" y="4038600"/>
            <a:ext cx="2209800" cy="2123586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038600" y="3657600"/>
            <a:ext cx="45910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3400" y="1981200"/>
            <a:ext cx="4800600" cy="193721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Picture 1" descr="C:\Users\я\Desktop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219200" y="381000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5925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Следуя целевым установкам, запиши текст под диктовку.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999" y="30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38200" y="5106888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5925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окончании записи всего текста проверь написанное.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066800"/>
            <a:ext cx="401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Помни о всех орфограммах!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019175" y="2133600"/>
            <a:ext cx="7105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81400" y="1676400"/>
            <a:ext cx="171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Текст диктанта.</a:t>
            </a:r>
            <a:endParaRPr lang="ru-RU" b="1" dirty="0"/>
          </a:p>
        </p:txBody>
      </p:sp>
      <p:pic>
        <p:nvPicPr>
          <p:cNvPr id="11" name="Picture 1" descr="C:\Users\я\Desktop\kisspng-computer-icons-house-home-5ab8bd6b1ad164.287772011522056555109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381000"/>
            <a:ext cx="723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из 7-го предложения все формы имён прилагательных с именами существительными, к которым они относятся. Укажи число, род (если есть), падеж одной из форм имени прилагательного (на выбор).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676400"/>
            <a:ext cx="433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Прилагательные в единственном числе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изменяются по родам.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16090"/>
          <a:stretch>
            <a:fillRect/>
          </a:stretch>
        </p:blipFill>
        <p:spPr bwMode="auto">
          <a:xfrm>
            <a:off x="2209800" y="2286000"/>
            <a:ext cx="6237101" cy="15240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09599" y="3962400"/>
            <a:ext cx="3558845" cy="244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я\Desktop\imgpreview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886200"/>
            <a:ext cx="1905000" cy="1905000"/>
          </a:xfrm>
          <a:prstGeom prst="rect">
            <a:avLst/>
          </a:prstGeom>
          <a:noFill/>
        </p:spPr>
      </p:pic>
      <p:pic>
        <p:nvPicPr>
          <p:cNvPr id="15365" name="Picture 5" descr="C:\Users\я\Desktop\malina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68" r="22504"/>
          <a:stretch>
            <a:fillRect/>
          </a:stretch>
        </p:blipFill>
        <p:spPr bwMode="auto">
          <a:xfrm>
            <a:off x="5181600" y="5181600"/>
            <a:ext cx="1371600" cy="1270000"/>
          </a:xfrm>
          <a:prstGeom prst="rect">
            <a:avLst/>
          </a:prstGeom>
          <a:noFill/>
        </p:spPr>
      </p:pic>
      <p:pic>
        <p:nvPicPr>
          <p:cNvPr id="15364" name="Picture 4" descr="C:\Users\я\Desktop\origina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11" t="12667" r="23333" b="12667"/>
          <a:stretch>
            <a:fillRect/>
          </a:stretch>
        </p:blipFill>
        <p:spPr bwMode="auto">
          <a:xfrm>
            <a:off x="6172200" y="4953000"/>
            <a:ext cx="1524000" cy="1471448"/>
          </a:xfrm>
          <a:prstGeom prst="rect">
            <a:avLst/>
          </a:prstGeom>
          <a:noFill/>
        </p:spPr>
      </p:pic>
      <p:pic>
        <p:nvPicPr>
          <p:cNvPr id="11" name="Picture 1" descr="C:\Users\я\Desktop\unnam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381000"/>
            <a:ext cx="723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из 7-го предложения все формы имён прилагательных с именами существительными, к которым они относятся. Укажи число, род (если есть), падеж одной из форм имени прилагательного (на выбор).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2895600" cy="433744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050762"/>
            <a:ext cx="4765226" cy="435003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Picture 1" descr="C:\Users\я\Desktop\unnam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219200"/>
            <a:ext cx="8001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Луг (какой) золотой, одуванчиков (каких) цветущих.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Золотой (луг) – прил., в ед.ч., в м.р., в И.п.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Цветущих (одуванчиков) – прил., во мн.ч., в Р.п.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381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Выпиши из 3-го предложения все глаголы в той форме, в которой они употреблены в предложении.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09600" y="1295400"/>
            <a:ext cx="6116955" cy="19812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147060" y="3505200"/>
            <a:ext cx="5427345" cy="2933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9" name="Picture 5" descr="C:\Users\я\Desktop\hello_html_m78377b9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EFC3"/>
              </a:clrFrom>
              <a:clrTo>
                <a:srgbClr val="FCEFC3">
                  <a:alpha val="0"/>
                </a:srgbClr>
              </a:clrTo>
            </a:clrChange>
          </a:blip>
          <a:srcRect l="27500" t="18889" r="23333" b="12222"/>
          <a:stretch>
            <a:fillRect/>
          </a:stretch>
        </p:blipFill>
        <p:spPr bwMode="auto">
          <a:xfrm>
            <a:off x="533400" y="3810000"/>
            <a:ext cx="2445774" cy="2570135"/>
          </a:xfrm>
          <a:prstGeom prst="rect">
            <a:avLst/>
          </a:prstGeom>
          <a:noFill/>
        </p:spPr>
      </p:pic>
      <p:pic>
        <p:nvPicPr>
          <p:cNvPr id="8" name="Picture 1" descr="C:\Users\я\Desktop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2105799"/>
            <a:ext cx="8001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Позову, оглянется, дуну.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537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381000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Подумай и напиши, в какой ситуации уместно будет употребить это выражение. </a:t>
            </a:r>
          </a:p>
          <a:p>
            <a:pPr lvl="0"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рой другому яму, сам в неё попадёшь.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8288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+mj-lt"/>
                <a:cs typeface="Arial" pitchFamily="34" charset="0"/>
              </a:rPr>
              <a:t>Необходимо</a:t>
            </a:r>
            <a:r>
              <a:rPr lang="ru-RU" sz="2000" dirty="0" smtClean="0">
                <a:latin typeface="+mj-lt"/>
                <a:cs typeface="Arial" pitchFamily="34" charset="0"/>
              </a:rPr>
              <a:t> </a:t>
            </a:r>
            <a:r>
              <a:rPr lang="ru-RU" sz="2000" b="1" dirty="0" smtClean="0">
                <a:latin typeface="+mj-lt"/>
                <a:cs typeface="Arial" pitchFamily="34" charset="0"/>
              </a:rPr>
              <a:t>привести пример ситуации</a:t>
            </a:r>
            <a:r>
              <a:rPr lang="ru-RU" sz="2000" dirty="0" smtClean="0">
                <a:latin typeface="+mj-lt"/>
                <a:cs typeface="Arial" pitchFamily="34" charset="0"/>
              </a:rPr>
              <a:t>, в которой данное выражение </a:t>
            </a:r>
            <a:r>
              <a:rPr lang="ru-RU" sz="2000" dirty="0" smtClean="0">
                <a:latin typeface="+mj-lt"/>
                <a:cs typeface="Arial" pitchFamily="34" charset="0"/>
              </a:rPr>
              <a:t>(пословица) </a:t>
            </a:r>
            <a:r>
              <a:rPr lang="ru-RU" sz="2000" b="1" dirty="0" smtClean="0">
                <a:latin typeface="+mj-lt"/>
                <a:cs typeface="Arial" pitchFamily="34" charset="0"/>
              </a:rPr>
              <a:t>будет </a:t>
            </a:r>
            <a:r>
              <a:rPr lang="ru-RU" sz="2000" b="1" dirty="0" smtClean="0">
                <a:latin typeface="+mj-lt"/>
                <a:cs typeface="Arial" pitchFamily="34" charset="0"/>
              </a:rPr>
              <a:t>уместно</a:t>
            </a:r>
            <a:r>
              <a:rPr lang="ru-RU" sz="2000" dirty="0" smtClean="0">
                <a:latin typeface="+mj-lt"/>
                <a:cs typeface="Arial" pitchFamily="34" charset="0"/>
              </a:rPr>
              <a:t>, то есть правильно использовано.</a:t>
            </a:r>
          </a:p>
          <a:p>
            <a:pPr algn="just" fontAlgn="base"/>
            <a:r>
              <a:rPr lang="ru-RU" sz="20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Помните!</a:t>
            </a:r>
            <a:r>
              <a:rPr lang="ru-RU" sz="2000" dirty="0" smtClean="0">
                <a:latin typeface="+mj-lt"/>
                <a:cs typeface="Arial" pitchFamily="34" charset="0"/>
              </a:rPr>
              <a:t> </a:t>
            </a:r>
            <a:r>
              <a:rPr lang="ru-RU" sz="2000" b="1" dirty="0" smtClean="0">
                <a:latin typeface="+mj-lt"/>
                <a:cs typeface="Arial" pitchFamily="34" charset="0"/>
              </a:rPr>
              <a:t>НЕ </a:t>
            </a:r>
            <a:r>
              <a:rPr lang="ru-RU" sz="2000" b="1" dirty="0" smtClean="0">
                <a:latin typeface="+mj-lt"/>
                <a:cs typeface="Arial" pitchFamily="34" charset="0"/>
              </a:rPr>
              <a:t>нужно объяснять значение</a:t>
            </a:r>
            <a:r>
              <a:rPr lang="ru-RU" sz="2000" dirty="0" smtClean="0">
                <a:latin typeface="+mj-lt"/>
                <a:cs typeface="Arial" pitchFamily="34" charset="0"/>
              </a:rPr>
              <a:t> данного выражения, надо только </a:t>
            </a:r>
            <a:r>
              <a:rPr lang="ru-RU" sz="2000" b="1" dirty="0" smtClean="0">
                <a:latin typeface="+mj-lt"/>
                <a:cs typeface="Arial" pitchFamily="34" charset="0"/>
              </a:rPr>
              <a:t>привести пример ситуации</a:t>
            </a:r>
            <a:r>
              <a:rPr lang="ru-RU" sz="2000" dirty="0" smtClean="0">
                <a:latin typeface="+mj-lt"/>
                <a:cs typeface="Arial" pitchFamily="34" charset="0"/>
              </a:rPr>
              <a:t>, в которой оно может быть использовано.</a:t>
            </a:r>
            <a:endParaRPr lang="ru-RU" sz="2000" dirty="0">
              <a:latin typeface="+mj-lt"/>
              <a:cs typeface="Arial" pitchFamily="34" charset="0"/>
            </a:endParaRPr>
          </a:p>
        </p:txBody>
      </p:sp>
      <p:pic>
        <p:nvPicPr>
          <p:cNvPr id="7" name="Picture 1" descr="C:\Users\я\Desktop\unna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537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381000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Подумай и напиши, в какой ситуации уместно будет употребить это выражение. </a:t>
            </a:r>
          </a:p>
          <a:p>
            <a:pPr lvl="0"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рой другому яму, сам в неё попадёшь.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2244313"/>
            <a:ext cx="7620000" cy="38933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Сна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чала внимательно прочитайте выражение, </a:t>
            </a:r>
            <a:r>
              <a:rPr kumimoji="0" lang="ru-RU" sz="1600" i="0" u="sng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uFill>
                  <a:solidFill>
                    <a:srgbClr val="C00000"/>
                  </a:solidFill>
                </a:uFill>
                <a:latin typeface="+mj-lt"/>
                <a:cs typeface="Arial" pitchFamily="34" charset="0"/>
              </a:rPr>
              <a:t>вдумайтесь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 в его значение.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 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Помните, что в пословицах за словами скрыт иной, нравоучительный   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   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смысл. Пословицы всегда учат чему-то.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Поняв скрытый смысл пословицы, </a:t>
            </a:r>
            <a:r>
              <a:rPr kumimoji="0" lang="ru-RU" sz="1600" i="0" u="sng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uFill>
                  <a:solidFill>
                    <a:srgbClr val="C00000"/>
                  </a:solidFill>
                </a:uFill>
                <a:latin typeface="+mj-lt"/>
                <a:cs typeface="Arial" pitchFamily="34" charset="0"/>
              </a:rPr>
              <a:t>придумайте ситуацию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, в которой можно её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употребить. Легче всего представить действия своих друзей, одноклассников,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членов семьи или сои собственные.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</a:t>
            </a:r>
            <a:r>
              <a:rPr kumimoji="0" lang="ru-RU" sz="1600" i="0" u="sng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uFill>
                  <a:solidFill>
                    <a:srgbClr val="C00000"/>
                  </a:solidFill>
                </a:uFill>
                <a:latin typeface="+mj-lt"/>
                <a:cs typeface="Arial" pitchFamily="34" charset="0"/>
              </a:rPr>
              <a:t>Ответ начните фразой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, данной в задании: «Выражение «Не рой другому яму, сам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в неё попадёшь» будет уместно в ситуации…».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Помните, что ваш ответ </a:t>
            </a:r>
            <a:r>
              <a:rPr kumimoji="0" lang="ru-RU" sz="1600" i="0" u="sng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uFill>
                  <a:solidFill>
                    <a:srgbClr val="C00000"/>
                  </a:solidFill>
                </a:uFill>
                <a:latin typeface="+mj-lt"/>
                <a:cs typeface="Arial" pitchFamily="34" charset="0"/>
              </a:rPr>
              <a:t>должен быть корректным с этической точки зрения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, 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есть выражать своё мнение нужно культурно, без грубых слов, не унижая и не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оскорбляя никого.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Достаточно </a:t>
            </a:r>
            <a:r>
              <a:rPr kumimoji="0" lang="ru-RU" sz="1600" i="0" u="sng" strike="noStrike" cap="none" normalizeH="0" dirty="0" smtClean="0">
                <a:ln>
                  <a:noFill/>
                </a:ln>
                <a:effectLst/>
                <a:uFill>
                  <a:solidFill>
                    <a:srgbClr val="C00000"/>
                  </a:solidFill>
                </a:uFill>
                <a:latin typeface="+mj-lt"/>
                <a:cs typeface="Arial" pitchFamily="34" charset="0"/>
              </a:rPr>
              <a:t>одного - двух предложений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 для ответа.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</a:t>
            </a:r>
            <a:r>
              <a:rPr kumimoji="0" lang="ru-RU" sz="1600" i="0" u="sng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uFill>
                  <a:solidFill>
                    <a:srgbClr val="C00000"/>
                  </a:solidFill>
                </a:uFill>
                <a:latin typeface="+mj-lt"/>
                <a:cs typeface="Arial" pitchFamily="34" charset="0"/>
              </a:rPr>
              <a:t>Запишите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 ответ.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         </a:t>
            </a:r>
            <a:r>
              <a:rPr kumimoji="0" lang="ru-RU" sz="1600" i="0" u="sng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uFill>
                  <a:solidFill>
                    <a:srgbClr val="C00000"/>
                  </a:solidFill>
                </a:uFill>
                <a:latin typeface="+mj-lt"/>
                <a:cs typeface="Arial" pitchFamily="34" charset="0"/>
              </a:rPr>
              <a:t>Проверьте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cs typeface="Arial" pitchFamily="34" charset="0"/>
              </a:rPr>
              <a:t>, нет ли ошибок.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Open Sans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Open Sans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828800"/>
            <a:ext cx="191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Порядок работы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38200" y="22860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8200" y="30480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38200" y="37338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38200" y="42672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14400" y="495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14400" y="52578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14400" y="54864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" descr="C:\Users\я\Desktop\unna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2133600"/>
            <a:ext cx="800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Ответ.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Выражение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«Не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рой другому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яму»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сам в неё попадёшь будет уместно в ситуации, когда ученик хотел подшутить над товарищем на 1 апреля и натёр мелом его стул, а потом сам случайно на него сел и испачкал свою школьную форму.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810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1" descr="C:\Users\я\Desktop\kisspng-computer-icons-house-home-5ab8bd6b1ad164.28777201152205655510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2088" y="2967335"/>
            <a:ext cx="4999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 успеха!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381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ты ошибся в правописании слова или постановке знака препинания, надо выполнить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работу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над ошибками.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066800"/>
            <a:ext cx="42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ПАМЯТКА "Как работать над ошибками</a:t>
            </a:r>
            <a:r>
              <a:rPr lang="ru-RU" b="1" dirty="0" smtClean="0"/>
              <a:t>"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5240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1. Большая буква в начале предложения.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предложение, подчеркни первую букву.</a:t>
            </a:r>
            <a:br>
              <a:rPr lang="ru-RU" dirty="0" smtClean="0"/>
            </a:br>
            <a:r>
              <a:rPr lang="ru-RU" dirty="0" smtClean="0"/>
              <a:t>Например: </a:t>
            </a:r>
            <a:r>
              <a:rPr lang="ru-RU" u="sng" dirty="0" smtClean="0"/>
              <a:t>С</a:t>
            </a:r>
            <a:r>
              <a:rPr lang="ru-RU" dirty="0" smtClean="0"/>
              <a:t>ильный ветер сорвал листья с деревьев.</a:t>
            </a:r>
          </a:p>
          <a:p>
            <a:r>
              <a:rPr lang="ru-RU" b="1" u="sng" dirty="0" smtClean="0"/>
              <a:t>2. Точка, вопросительный и восклицательный знаки в конце предложения.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предложение. Поставь в конце предложения нужный знак.</a:t>
            </a:r>
            <a:br>
              <a:rPr lang="ru-RU" dirty="0" smtClean="0"/>
            </a:br>
            <a:r>
              <a:rPr lang="ru-RU" dirty="0" smtClean="0"/>
              <a:t>Например: Москва – столица нашей Родины.</a:t>
            </a:r>
          </a:p>
          <a:p>
            <a:r>
              <a:rPr lang="ru-RU" b="1" u="sng" dirty="0" smtClean="0"/>
              <a:t>3</a:t>
            </a:r>
            <a:r>
              <a:rPr lang="ru-RU" b="1" u="sng" dirty="0" smtClean="0"/>
              <a:t>. </a:t>
            </a:r>
            <a:r>
              <a:rPr lang="ru-RU" b="1" u="sng" dirty="0" smtClean="0"/>
              <a:t>Мягкий знак на конце слова.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слово, в котором допущена ошибка, правильно. Подчеркни мягкий знак и согласную перед ним. Запиши ещё 2 слова на это правило.</a:t>
            </a:r>
            <a:br>
              <a:rPr lang="ru-RU" dirty="0" smtClean="0"/>
            </a:br>
            <a:r>
              <a:rPr lang="ru-RU" dirty="0" smtClean="0"/>
              <a:t>Например: оку</a:t>
            </a:r>
            <a:r>
              <a:rPr lang="ru-RU" u="sng" dirty="0" smtClean="0"/>
              <a:t>нь</a:t>
            </a:r>
            <a:r>
              <a:rPr lang="ru-RU" dirty="0" smtClean="0"/>
              <a:t>, ры</a:t>
            </a:r>
            <a:r>
              <a:rPr lang="ru-RU" u="sng" dirty="0" smtClean="0"/>
              <a:t>сь</a:t>
            </a:r>
            <a:r>
              <a:rPr lang="ru-RU" dirty="0" smtClean="0"/>
              <a:t>, уго</a:t>
            </a:r>
            <a:r>
              <a:rPr lang="ru-RU" u="sng" dirty="0" smtClean="0"/>
              <a:t>ль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43434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4. </a:t>
            </a:r>
            <a:r>
              <a:rPr lang="ru-RU" b="1" u="sng" dirty="0" smtClean="0"/>
              <a:t>Мягкий знак в середине слова.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слово, в котором допущена ошибка, правильно. Запиши ещё 2 слова на это правило.</a:t>
            </a:r>
            <a:br>
              <a:rPr lang="ru-RU" dirty="0" smtClean="0"/>
            </a:br>
            <a:r>
              <a:rPr lang="ru-RU" dirty="0" smtClean="0"/>
              <a:t>Например: мал</a:t>
            </a:r>
            <a:r>
              <a:rPr lang="ru-RU" u="sng" dirty="0" smtClean="0"/>
              <a:t>ь</a:t>
            </a:r>
            <a:r>
              <a:rPr lang="ru-RU" dirty="0" smtClean="0"/>
              <a:t>чик, школ</a:t>
            </a:r>
            <a:r>
              <a:rPr lang="ru-RU" u="sng" dirty="0" smtClean="0"/>
              <a:t>ь</a:t>
            </a:r>
            <a:r>
              <a:rPr lang="ru-RU" dirty="0" smtClean="0"/>
              <a:t>ник, кон</a:t>
            </a:r>
            <a:r>
              <a:rPr lang="ru-RU" u="sng" dirty="0" smtClean="0"/>
              <a:t>ь</a:t>
            </a:r>
            <a:r>
              <a:rPr lang="ru-RU" dirty="0" smtClean="0"/>
              <a:t>ки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52225" name="Picture 1" descr="C:\Users\я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0" y="381000"/>
            <a:ext cx="42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ПАМЯТКА "Как работать над ошибками</a:t>
            </a:r>
            <a:r>
              <a:rPr lang="ru-RU" b="1" dirty="0" smtClean="0"/>
              <a:t>"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7620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5. </a:t>
            </a:r>
            <a:r>
              <a:rPr lang="ru-RU" b="1" u="sng" dirty="0" smtClean="0"/>
              <a:t>Гласные после шипящих.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Выпишите слово, в котором допущена ошибка, правильно. Запиши ещё 2 слова на это правило.</a:t>
            </a:r>
            <a:br>
              <a:rPr lang="ru-RU" dirty="0" smtClean="0"/>
            </a:br>
            <a:r>
              <a:rPr lang="ru-RU" dirty="0" smtClean="0"/>
              <a:t>Например: ма</a:t>
            </a:r>
            <a:r>
              <a:rPr lang="ru-RU" u="sng" dirty="0" smtClean="0"/>
              <a:t>ши</a:t>
            </a:r>
            <a:r>
              <a:rPr lang="ru-RU" dirty="0" smtClean="0"/>
              <a:t>на, малы</a:t>
            </a:r>
            <a:r>
              <a:rPr lang="ru-RU" u="sng" dirty="0" smtClean="0"/>
              <a:t>ши</a:t>
            </a:r>
            <a:r>
              <a:rPr lang="ru-RU" dirty="0" smtClean="0"/>
              <a:t>, каранда</a:t>
            </a:r>
            <a:r>
              <a:rPr lang="ru-RU" u="sng" dirty="0" smtClean="0"/>
              <a:t>ши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ЗАПОМНИ! Слова с </a:t>
            </a:r>
            <a:r>
              <a:rPr lang="ru-RU" dirty="0" err="1" smtClean="0"/>
              <a:t>жи-ши</a:t>
            </a:r>
            <a:r>
              <a:rPr lang="ru-RU" dirty="0" smtClean="0"/>
              <a:t> пишутся с буквой и, слова с </a:t>
            </a:r>
            <a:r>
              <a:rPr lang="ru-RU" dirty="0" err="1" smtClean="0"/>
              <a:t>ча-ща</a:t>
            </a:r>
            <a:r>
              <a:rPr lang="ru-RU" dirty="0" smtClean="0"/>
              <a:t> – </a:t>
            </a:r>
            <a:r>
              <a:rPr lang="ru-RU" dirty="0" err="1" smtClean="0"/>
              <a:t>с</a:t>
            </a:r>
            <a:r>
              <a:rPr lang="ru-RU" dirty="0" smtClean="0"/>
              <a:t> буквой а, слова с </a:t>
            </a:r>
            <a:r>
              <a:rPr lang="ru-RU" dirty="0" err="1" smtClean="0"/>
              <a:t>чу-щу</a:t>
            </a:r>
            <a:r>
              <a:rPr lang="ru-RU" dirty="0" smtClean="0"/>
              <a:t> - </a:t>
            </a:r>
            <a:r>
              <a:rPr lang="ru-RU" dirty="0" err="1" smtClean="0"/>
              <a:t>с</a:t>
            </a:r>
            <a:r>
              <a:rPr lang="ru-RU" dirty="0" smtClean="0"/>
              <a:t> буквой у.</a:t>
            </a:r>
          </a:p>
          <a:p>
            <a:r>
              <a:rPr lang="ru-RU" b="1" u="sng" dirty="0" smtClean="0"/>
              <a:t>6. </a:t>
            </a:r>
            <a:r>
              <a:rPr lang="ru-RU" b="1" u="sng" dirty="0" smtClean="0"/>
              <a:t>Сочетания </a:t>
            </a:r>
            <a:r>
              <a:rPr lang="ru-RU" b="1" u="sng" dirty="0" err="1" smtClean="0"/>
              <a:t>чк-чн</a:t>
            </a:r>
            <a:r>
              <a:rPr lang="ru-RU" b="1" u="sng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слово, в котором допущена ошибка, правильно. Запиши ещё 2 слова на это правило.</a:t>
            </a:r>
            <a:br>
              <a:rPr lang="ru-RU" dirty="0" smtClean="0"/>
            </a:br>
            <a:r>
              <a:rPr lang="ru-RU" dirty="0" smtClean="0"/>
              <a:t>Например: дево</a:t>
            </a:r>
            <a:r>
              <a:rPr lang="ru-RU" u="sng" dirty="0" smtClean="0"/>
              <a:t>чк</a:t>
            </a:r>
            <a:r>
              <a:rPr lang="ru-RU" dirty="0" smtClean="0"/>
              <a:t>а, но</a:t>
            </a:r>
            <a:r>
              <a:rPr lang="ru-RU" u="sng" dirty="0" smtClean="0"/>
              <a:t>чк</a:t>
            </a:r>
            <a:r>
              <a:rPr lang="ru-RU" dirty="0" smtClean="0"/>
              <a:t>а.</a:t>
            </a:r>
            <a:br>
              <a:rPr lang="ru-RU" dirty="0" smtClean="0"/>
            </a:br>
            <a:r>
              <a:rPr lang="ru-RU" dirty="0" smtClean="0"/>
              <a:t>ЗАПОМНИ! Слова с </a:t>
            </a:r>
            <a:r>
              <a:rPr lang="ru-RU" dirty="0" err="1" smtClean="0"/>
              <a:t>чк-чн</a:t>
            </a:r>
            <a:r>
              <a:rPr lang="ru-RU" dirty="0" smtClean="0"/>
              <a:t> пишутся без мягкого знака (</a:t>
            </a:r>
            <a:r>
              <a:rPr lang="ru-RU" dirty="0" err="1" smtClean="0"/>
              <a:t>ь</a:t>
            </a:r>
            <a:r>
              <a:rPr lang="ru-RU" dirty="0" smtClean="0"/>
              <a:t>).</a:t>
            </a:r>
          </a:p>
          <a:p>
            <a:r>
              <a:rPr lang="ru-RU" b="1" u="sng" dirty="0" smtClean="0"/>
              <a:t>7. </a:t>
            </a:r>
            <a:r>
              <a:rPr lang="ru-RU" b="1" u="sng" dirty="0" smtClean="0"/>
              <a:t>Безударная гласная в слове, проверяемая ударением.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слово. Поставь ударение. Выдели безударную гласную и проверь её ударной. Выдели корень.</a:t>
            </a:r>
            <a:br>
              <a:rPr lang="ru-RU" dirty="0" smtClean="0"/>
            </a:br>
            <a:r>
              <a:rPr lang="ru-RU" dirty="0" smtClean="0"/>
              <a:t>Делай так: волна́ - </a:t>
            </a:r>
            <a:r>
              <a:rPr lang="ru-RU" dirty="0" err="1" smtClean="0"/>
              <a:t>во́лны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ЗАПОМНИ! Безударные гласные в словах пишутся так же, как ударные.</a:t>
            </a:r>
          </a:p>
          <a:p>
            <a:r>
              <a:rPr lang="ru-RU" b="1" u="sng" dirty="0" smtClean="0"/>
              <a:t>8</a:t>
            </a:r>
            <a:r>
              <a:rPr lang="ru-RU" b="1" u="sng" dirty="0" smtClean="0"/>
              <a:t>. </a:t>
            </a:r>
            <a:r>
              <a:rPr lang="ru-RU" b="1" u="sng" dirty="0" smtClean="0"/>
              <a:t>Безударная гласная в слове, не проверяемая ударением (словарное слово).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слово, в котором была допущена ошибка, правильно. Поставь знак ударения и выдели гласную, которую надо запомнить. Напиши это слово 3 раза.</a:t>
            </a:r>
            <a:br>
              <a:rPr lang="ru-RU" dirty="0" smtClean="0"/>
            </a:br>
            <a:r>
              <a:rPr lang="ru-RU" dirty="0" smtClean="0"/>
              <a:t>Запомни, как оно пишется: </a:t>
            </a:r>
            <a:r>
              <a:rPr lang="ru-RU" dirty="0" err="1" smtClean="0"/>
              <a:t>ребя́та</a:t>
            </a:r>
            <a:r>
              <a:rPr lang="ru-RU" dirty="0" smtClean="0"/>
              <a:t>, </a:t>
            </a:r>
            <a:r>
              <a:rPr lang="ru-RU" dirty="0" err="1" smtClean="0"/>
              <a:t>ребя́та</a:t>
            </a:r>
            <a:r>
              <a:rPr lang="ru-RU" dirty="0" smtClean="0"/>
              <a:t>, </a:t>
            </a:r>
            <a:r>
              <a:rPr lang="ru-RU" dirty="0" err="1" smtClean="0"/>
              <a:t>ребя́та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Picture 1" descr="C:\Users\я\Desktop\unna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3600" y="381000"/>
            <a:ext cx="42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ПАМЯТКА "Как работать над ошибками</a:t>
            </a:r>
            <a:r>
              <a:rPr lang="ru-RU" b="1" dirty="0" smtClean="0"/>
              <a:t>"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066800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9</a:t>
            </a:r>
            <a:r>
              <a:rPr lang="ru-RU" b="1" u="sng" dirty="0" smtClean="0"/>
              <a:t>. </a:t>
            </a:r>
            <a:r>
              <a:rPr lang="ru-RU" b="1" u="sng" dirty="0" smtClean="0"/>
              <a:t>Парные звонкие и глухие согласные </a:t>
            </a:r>
            <a:r>
              <a:rPr lang="ru-RU" b="1" u="sng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 правильно. Выдели сомнительную согласную. Подбери проверочное слово.</a:t>
            </a:r>
            <a:br>
              <a:rPr lang="ru-RU" dirty="0" smtClean="0"/>
            </a:br>
            <a:r>
              <a:rPr lang="ru-RU" dirty="0" smtClean="0"/>
              <a:t>Делай так: моро</a:t>
            </a:r>
            <a:r>
              <a:rPr lang="ru-RU" u="sng" dirty="0" smtClean="0"/>
              <a:t>з</a:t>
            </a:r>
            <a:r>
              <a:rPr lang="ru-RU" dirty="0" smtClean="0"/>
              <a:t> – моро</a:t>
            </a:r>
            <a:r>
              <a:rPr lang="ru-RU" u="sng" dirty="0" smtClean="0"/>
              <a:t>з</a:t>
            </a:r>
            <a:r>
              <a:rPr lang="ru-RU" dirty="0" smtClean="0"/>
              <a:t>ы, гла</a:t>
            </a:r>
            <a:r>
              <a:rPr lang="ru-RU" u="sng" dirty="0" smtClean="0"/>
              <a:t>з</a:t>
            </a:r>
            <a:r>
              <a:rPr lang="ru-RU" dirty="0" smtClean="0"/>
              <a:t>ки – гла</a:t>
            </a:r>
            <a:r>
              <a:rPr lang="ru-RU" u="sng" dirty="0" smtClean="0"/>
              <a:t>з</a:t>
            </a:r>
            <a:r>
              <a:rPr lang="ru-RU" dirty="0" smtClean="0"/>
              <a:t>а, ду</a:t>
            </a:r>
            <a:r>
              <a:rPr lang="ru-RU" u="sng" dirty="0" smtClean="0"/>
              <a:t>б</a:t>
            </a:r>
            <a:r>
              <a:rPr lang="ru-RU" dirty="0" smtClean="0"/>
              <a:t> – ду</a:t>
            </a:r>
            <a:r>
              <a:rPr lang="ru-RU" u="sng" dirty="0" smtClean="0"/>
              <a:t>б</a:t>
            </a:r>
            <a:r>
              <a:rPr lang="ru-RU" dirty="0" smtClean="0"/>
              <a:t>ок.</a:t>
            </a:r>
            <a:br>
              <a:rPr lang="ru-RU" dirty="0" smtClean="0"/>
            </a:br>
            <a:r>
              <a:rPr lang="ru-RU" dirty="0" smtClean="0"/>
              <a:t>ЗАПОМНИ! Согласные на конце слов и в середине перед согласной пишутся так же, как и в этих же словах перед гласными.</a:t>
            </a:r>
          </a:p>
          <a:p>
            <a:r>
              <a:rPr lang="ru-RU" b="1" u="sng" dirty="0" smtClean="0"/>
              <a:t>10. </a:t>
            </a:r>
            <a:r>
              <a:rPr lang="ru-RU" b="1" u="sng" dirty="0" smtClean="0"/>
              <a:t>Большая буква в именах, отчествах и фамилиях.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 правильно. Запиши ещё 2 слова на это правило.</a:t>
            </a:r>
            <a:br>
              <a:rPr lang="ru-RU" dirty="0" smtClean="0"/>
            </a:br>
            <a:r>
              <a:rPr lang="ru-RU" dirty="0" smtClean="0"/>
              <a:t>Например: </a:t>
            </a:r>
            <a:r>
              <a:rPr lang="ru-RU" u="sng" dirty="0" smtClean="0"/>
              <a:t>Т</a:t>
            </a:r>
            <a:r>
              <a:rPr lang="ru-RU" dirty="0" smtClean="0"/>
              <a:t>аня, </a:t>
            </a:r>
            <a:r>
              <a:rPr lang="ru-RU" u="sng" dirty="0" smtClean="0"/>
              <a:t>С</a:t>
            </a:r>
            <a:r>
              <a:rPr lang="ru-RU" dirty="0" smtClean="0"/>
              <a:t>аша, </a:t>
            </a:r>
            <a:r>
              <a:rPr lang="ru-RU" u="sng" dirty="0" smtClean="0"/>
              <a:t>А</a:t>
            </a:r>
            <a:r>
              <a:rPr lang="ru-RU" dirty="0" smtClean="0"/>
              <a:t>ндрей.</a:t>
            </a:r>
            <a:br>
              <a:rPr lang="ru-RU" dirty="0" smtClean="0"/>
            </a:br>
            <a:r>
              <a:rPr lang="ru-RU" dirty="0" smtClean="0"/>
              <a:t>ЗАПОМНИ! Имена, отчества и фамилии пишутся с большой буквы.</a:t>
            </a:r>
          </a:p>
          <a:p>
            <a:r>
              <a:rPr lang="ru-RU" b="1" u="sng" dirty="0" smtClean="0"/>
              <a:t>11. </a:t>
            </a:r>
            <a:r>
              <a:rPr lang="ru-RU" b="1" u="sng" dirty="0" smtClean="0"/>
              <a:t>Большая буква в кличках животных.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 правильно. Запиши ещё 2 слова на это правило. Например: </a:t>
            </a:r>
            <a:r>
              <a:rPr lang="ru-RU" u="sng" dirty="0" smtClean="0"/>
              <a:t>М</a:t>
            </a:r>
            <a:r>
              <a:rPr lang="ru-RU" dirty="0" smtClean="0"/>
              <a:t>урка, </a:t>
            </a:r>
            <a:r>
              <a:rPr lang="ru-RU" u="sng" dirty="0" smtClean="0"/>
              <a:t>З</a:t>
            </a:r>
            <a:r>
              <a:rPr lang="ru-RU" dirty="0" smtClean="0"/>
              <a:t>орька, </a:t>
            </a:r>
            <a:r>
              <a:rPr lang="ru-RU" u="sng" dirty="0" smtClean="0"/>
              <a:t>П</a:t>
            </a:r>
            <a:r>
              <a:rPr lang="ru-RU" dirty="0" smtClean="0"/>
              <a:t>ушок.</a:t>
            </a:r>
            <a:br>
              <a:rPr lang="ru-RU" dirty="0" smtClean="0"/>
            </a:br>
            <a:r>
              <a:rPr lang="ru-RU" dirty="0" smtClean="0"/>
              <a:t>ЗАПОМНИ! Клички животных пишутся с большой буквы.</a:t>
            </a:r>
          </a:p>
          <a:p>
            <a:r>
              <a:rPr lang="ru-RU" b="1" u="sng" dirty="0" smtClean="0"/>
              <a:t>12. </a:t>
            </a:r>
            <a:r>
              <a:rPr lang="ru-RU" b="1" u="sng" dirty="0" smtClean="0"/>
              <a:t>Большая буква в названиях стран, городов, деревень, улиц, рек.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 правильно. Запиши ещё 2 слова на это правило.</a:t>
            </a:r>
            <a:br>
              <a:rPr lang="ru-RU" dirty="0" smtClean="0"/>
            </a:br>
            <a:r>
              <a:rPr lang="ru-RU" dirty="0" smtClean="0"/>
              <a:t>Например: река </a:t>
            </a:r>
            <a:r>
              <a:rPr lang="ru-RU" u="sng" dirty="0" smtClean="0"/>
              <a:t>У</a:t>
            </a:r>
            <a:r>
              <a:rPr lang="ru-RU" dirty="0" smtClean="0"/>
              <a:t>гра, </a:t>
            </a:r>
            <a:r>
              <a:rPr lang="ru-RU" u="sng" dirty="0" smtClean="0"/>
              <a:t>А</a:t>
            </a:r>
            <a:r>
              <a:rPr lang="ru-RU" dirty="0" smtClean="0"/>
              <a:t>встралия, </a:t>
            </a:r>
            <a:r>
              <a:rPr lang="ru-RU" u="sng" dirty="0" smtClean="0"/>
              <a:t>К</a:t>
            </a:r>
            <a:r>
              <a:rPr lang="ru-RU" dirty="0" smtClean="0"/>
              <a:t>уликовская улица, деревня </a:t>
            </a:r>
            <a:r>
              <a:rPr lang="ru-RU" u="sng" dirty="0" err="1" smtClean="0"/>
              <a:t>П</a:t>
            </a:r>
            <a:r>
              <a:rPr lang="ru-RU" dirty="0" err="1" smtClean="0"/>
              <a:t>ростоквашино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ЗАПОМНИ! Названия стран, городов, улиц, рек пишутся с большой буквы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8" name="Picture 1" descr="C:\Users\я\Desktop\unna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3600" y="381000"/>
            <a:ext cx="42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ПАМЯТКА "Как работать над ошибками</a:t>
            </a:r>
            <a:r>
              <a:rPr lang="ru-RU" b="1" dirty="0" smtClean="0"/>
              <a:t>"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762000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13. </a:t>
            </a:r>
            <a:r>
              <a:rPr lang="ru-RU" b="1" u="sng" dirty="0" smtClean="0"/>
              <a:t>Разделительный мягкий знак (</a:t>
            </a:r>
            <a:r>
              <a:rPr lang="ru-RU" b="1" u="sng" dirty="0" err="1" smtClean="0"/>
              <a:t>ь</a:t>
            </a:r>
            <a:r>
              <a:rPr lang="ru-RU" b="1" u="sng" dirty="0" smtClean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 правильно. Запиши ещё 2 слова на это правило.</a:t>
            </a:r>
            <a:br>
              <a:rPr lang="ru-RU" dirty="0" smtClean="0"/>
            </a:br>
            <a:r>
              <a:rPr lang="ru-RU" dirty="0" smtClean="0"/>
              <a:t>Например: в</a:t>
            </a:r>
            <a:r>
              <a:rPr lang="ru-RU" u="sng" dirty="0" smtClean="0"/>
              <a:t>ь</a:t>
            </a:r>
            <a:r>
              <a:rPr lang="ru-RU" dirty="0" smtClean="0"/>
              <a:t>юга, обез</a:t>
            </a:r>
            <a:r>
              <a:rPr lang="ru-RU" u="sng" dirty="0" smtClean="0"/>
              <a:t>ь</a:t>
            </a:r>
            <a:r>
              <a:rPr lang="ru-RU" dirty="0" smtClean="0"/>
              <a:t>яна, дерев</a:t>
            </a:r>
            <a:r>
              <a:rPr lang="ru-RU" u="sng" dirty="0" smtClean="0"/>
              <a:t>ь</a:t>
            </a:r>
            <a:r>
              <a:rPr lang="ru-RU" dirty="0" smtClean="0"/>
              <a:t>я, вороб</a:t>
            </a:r>
            <a:r>
              <a:rPr lang="ru-RU" u="sng" dirty="0" smtClean="0"/>
              <a:t>ь</a:t>
            </a:r>
            <a:r>
              <a:rPr lang="ru-RU" dirty="0" smtClean="0"/>
              <a:t>и.</a:t>
            </a:r>
            <a:br>
              <a:rPr lang="ru-RU" dirty="0" smtClean="0"/>
            </a:br>
            <a:r>
              <a:rPr lang="ru-RU" dirty="0" smtClean="0"/>
              <a:t>ЗАПОМНИ! Разделительный мягкий знак (</a:t>
            </a:r>
            <a:r>
              <a:rPr lang="ru-RU" dirty="0" err="1" smtClean="0"/>
              <a:t>ь</a:t>
            </a:r>
            <a:r>
              <a:rPr lang="ru-RU" dirty="0" smtClean="0"/>
              <a:t>) пишется в корне после согласных перед гласными е, ё, </a:t>
            </a:r>
            <a:r>
              <a:rPr lang="ru-RU" dirty="0" err="1" smtClean="0"/>
              <a:t>ю</a:t>
            </a:r>
            <a:r>
              <a:rPr lang="ru-RU" dirty="0" smtClean="0"/>
              <a:t>, я, и</a:t>
            </a:r>
            <a:r>
              <a:rPr lang="ru-RU" dirty="0" smtClean="0"/>
              <a:t>.</a:t>
            </a:r>
          </a:p>
          <a:p>
            <a:r>
              <a:rPr lang="ru-RU" b="1" u="sng" dirty="0" smtClean="0"/>
              <a:t>14. </a:t>
            </a:r>
            <a:r>
              <a:rPr lang="ru-RU" b="1" u="sng" dirty="0" smtClean="0"/>
              <a:t>Разделительный твёрдый знак (</a:t>
            </a:r>
            <a:r>
              <a:rPr lang="ru-RU" b="1" u="sng" dirty="0" err="1" smtClean="0"/>
              <a:t>ъ</a:t>
            </a:r>
            <a:r>
              <a:rPr lang="ru-RU" b="1" u="sng" dirty="0" smtClean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 правильно. Запиши ещё 2 слова на это правило. Делай так: с</a:t>
            </a:r>
            <a:r>
              <a:rPr lang="ru-RU" u="sng" dirty="0" smtClean="0"/>
              <a:t>ъе</a:t>
            </a:r>
            <a:r>
              <a:rPr lang="ru-RU" dirty="0" smtClean="0"/>
              <a:t>зд, об</a:t>
            </a:r>
            <a:r>
              <a:rPr lang="ru-RU" u="sng" dirty="0" smtClean="0"/>
              <a:t>ъё</a:t>
            </a:r>
            <a:r>
              <a:rPr lang="ru-RU" dirty="0" smtClean="0"/>
              <a:t>м, об</a:t>
            </a:r>
            <a:r>
              <a:rPr lang="ru-RU" u="sng" dirty="0" smtClean="0"/>
              <a:t>ъя</a:t>
            </a:r>
            <a:r>
              <a:rPr lang="ru-RU" dirty="0" smtClean="0"/>
              <a:t>вление</a:t>
            </a:r>
            <a:br>
              <a:rPr lang="ru-RU" dirty="0" smtClean="0"/>
            </a:br>
            <a:r>
              <a:rPr lang="ru-RU" dirty="0" smtClean="0"/>
              <a:t>ЗАПОМНИ! Разделительный твёрдый знак (</a:t>
            </a:r>
            <a:r>
              <a:rPr lang="ru-RU" dirty="0" err="1" smtClean="0"/>
              <a:t>ъ</a:t>
            </a:r>
            <a:r>
              <a:rPr lang="ru-RU" dirty="0" smtClean="0"/>
              <a:t>) пишется только после приставок, которые оканчиваются на согласную перед буквами е, ё, я, </a:t>
            </a:r>
            <a:r>
              <a:rPr lang="ru-RU" dirty="0" err="1" smtClean="0"/>
              <a:t>ю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u="sng" dirty="0" smtClean="0"/>
              <a:t>15. </a:t>
            </a:r>
            <a:r>
              <a:rPr lang="ru-RU" b="1" u="sng" dirty="0" smtClean="0"/>
              <a:t>Двойные согласные в слове.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Выпиши слово правильно. Запиши ещё 2 слова на это правило. Раздели все слова для переноса:</a:t>
            </a:r>
            <a:br>
              <a:rPr lang="ru-RU" dirty="0" smtClean="0"/>
            </a:br>
            <a:r>
              <a:rPr lang="ru-RU" dirty="0" smtClean="0"/>
              <a:t>гру</a:t>
            </a:r>
            <a:r>
              <a:rPr lang="ru-RU" u="sng" dirty="0" smtClean="0"/>
              <a:t>пп</a:t>
            </a:r>
            <a:r>
              <a:rPr lang="ru-RU" dirty="0" smtClean="0"/>
              <a:t>а, ра</a:t>
            </a:r>
            <a:r>
              <a:rPr lang="ru-RU" u="sng" dirty="0" smtClean="0"/>
              <a:t>сс</a:t>
            </a:r>
            <a:r>
              <a:rPr lang="ru-RU" dirty="0" smtClean="0"/>
              <a:t>каз, ко</a:t>
            </a:r>
            <a:r>
              <a:rPr lang="ru-RU" u="sng" dirty="0" smtClean="0"/>
              <a:t>лл</a:t>
            </a:r>
            <a:r>
              <a:rPr lang="ru-RU" dirty="0" smtClean="0"/>
              <a:t>ектив</a:t>
            </a:r>
            <a:br>
              <a:rPr lang="ru-RU" dirty="0" smtClean="0"/>
            </a:br>
            <a:r>
              <a:rPr lang="ru-RU" dirty="0" err="1" smtClean="0"/>
              <a:t>груп-па</a:t>
            </a:r>
            <a:r>
              <a:rPr lang="ru-RU" dirty="0" smtClean="0"/>
              <a:t>, </a:t>
            </a:r>
            <a:r>
              <a:rPr lang="ru-RU" dirty="0" err="1" smtClean="0"/>
              <a:t>рас-сказ</a:t>
            </a:r>
            <a:r>
              <a:rPr lang="ru-RU" dirty="0" smtClean="0"/>
              <a:t>, </a:t>
            </a:r>
            <a:r>
              <a:rPr lang="ru-RU" dirty="0" err="1" smtClean="0"/>
              <a:t>кол-лектив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ЗАПОМНИ! При переносе слов с двойными согласными одна буква остаётся на строке, другая переносится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6" name="Picture 1" descr="C:\Users\я\Desktop\unna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43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1879</Words>
  <Application>Microsoft Office PowerPoint</Application>
  <PresentationFormat>Экран (4:3)</PresentationFormat>
  <Paragraphs>276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100</cp:revision>
  <dcterms:created xsi:type="dcterms:W3CDTF">2020-05-10T15:26:50Z</dcterms:created>
  <dcterms:modified xsi:type="dcterms:W3CDTF">2020-05-13T09:03:06Z</dcterms:modified>
</cp:coreProperties>
</file>